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61" r:id="rId5"/>
    <p:sldId id="287" r:id="rId6"/>
    <p:sldId id="289" r:id="rId7"/>
    <p:sldId id="290" r:id="rId8"/>
    <p:sldId id="291" r:id="rId9"/>
    <p:sldId id="292" r:id="rId10"/>
    <p:sldId id="294" r:id="rId11"/>
    <p:sldId id="295" r:id="rId12"/>
    <p:sldId id="308" r:id="rId13"/>
    <p:sldId id="307" r:id="rId14"/>
    <p:sldId id="309" r:id="rId15"/>
    <p:sldId id="305" r:id="rId16"/>
    <p:sldId id="265" r:id="rId17"/>
    <p:sldId id="29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91" autoAdjust="0"/>
    <p:restoredTop sz="94660"/>
  </p:normalViewPr>
  <p:slideViewPr>
    <p:cSldViewPr snapToGrid="0">
      <p:cViewPr varScale="1">
        <p:scale>
          <a:sx n="71" d="100"/>
          <a:sy n="71" d="100"/>
        </p:scale>
        <p:origin x="426"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F3CDAD-4C2F-480A-B91E-FE924F1DF734}" type="datetimeFigureOut">
              <a:rPr lang="en-US" smtClean="0"/>
              <a:t>11/15/2022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8E6701-14D6-48D9-8E54-225BB09C3053}" type="slidenum">
              <a:rPr lang="en-US" smtClean="0"/>
              <a:t>‹Nº›</a:t>
            </a:fld>
            <a:endParaRPr lang="en-US"/>
          </a:p>
        </p:txBody>
      </p:sp>
    </p:spTree>
    <p:extLst>
      <p:ext uri="{BB962C8B-B14F-4D97-AF65-F5344CB8AC3E}">
        <p14:creationId xmlns:p14="http://schemas.microsoft.com/office/powerpoint/2010/main" val="3228879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Looking for an authoritative source of technical information for chemical engineers? The AIChE Knovel eLibrary is continually growing to meet your research and coursework needs. </a:t>
            </a:r>
            <a:endParaRPr lang="en-US" dirty="0"/>
          </a:p>
          <a:p>
            <a:endParaRPr lang="en-US" dirty="0"/>
          </a:p>
          <a:p>
            <a:r>
              <a:rPr lang="en-US"/>
              <a:t>Enjoy fast, interactive online access to 300 textbooks, handbooks, standards and databases — including expansive materials and compound databases, on-demand training videos, graphing tools and more as you manipulate, share and integrate verified data into your research. And, the Knovel eLibrary’s mobile app is fully integrated with your research and saved materials so you can access your projects on demand.</a:t>
            </a:r>
            <a:endParaRPr lang="en-US" dirty="0"/>
          </a:p>
          <a:p>
            <a:endParaRPr lang="en-US" dirty="0">
              <a:cs typeface="Calibri"/>
            </a:endParaRPr>
          </a:p>
          <a:p>
            <a:r>
              <a:rPr lang="en-US"/>
              <a:t>Knovel increases your productive research of leading technical handbooks, materials, and critical databases using Knovel’s unique analytical tools including interactive graphs, tables, unit converter and periodic chart. Knovel is even better today with some of its most significant updates yet! </a:t>
            </a:r>
          </a:p>
          <a:p>
            <a:pPr marL="171450" indent="-171450">
              <a:buFont typeface="Arial"/>
              <a:buChar char="•"/>
            </a:pPr>
            <a:r>
              <a:rPr lang="en-US" b="1"/>
              <a:t>Personalization:</a:t>
            </a:r>
            <a:r>
              <a:rPr lang="en-US"/>
              <a:t> MyKnovel is expanded to provide instant access to recent searches &amp; views, saved content (including content saved on mobile devices), printed &amp; downloaded content</a:t>
            </a:r>
            <a:endParaRPr lang="en-US">
              <a:cs typeface="Calibri"/>
            </a:endParaRPr>
          </a:p>
          <a:p>
            <a:pPr marL="171450" indent="-171450">
              <a:buFont typeface="Arial"/>
              <a:buChar char="•"/>
            </a:pPr>
            <a:r>
              <a:rPr lang="en-US" b="1"/>
              <a:t>Upgraded Search:</a:t>
            </a:r>
            <a:r>
              <a:rPr lang="en-US"/>
              <a:t> Refine By filter lets users narrow down broad search queries that otherwise result in large, unfiltered Search Results. A suggested focused set of concepts is offered, too.</a:t>
            </a:r>
            <a:endParaRPr lang="en-US">
              <a:cs typeface="Calibri"/>
            </a:endParaRPr>
          </a:p>
          <a:p>
            <a:pPr marL="171450" indent="-171450">
              <a:buFont typeface="Arial"/>
              <a:buChar char="•"/>
            </a:pPr>
            <a:r>
              <a:rPr lang="en-US" b="1"/>
              <a:t>Enhancements to Search:</a:t>
            </a:r>
            <a:r>
              <a:rPr lang="en-US"/>
              <a:t> Auto-Suggest, New Content Type, and Definitions features refine search results and simplify access for those wanting a definition / encyclopedic entry for background</a:t>
            </a:r>
            <a:endParaRPr lang="en-US">
              <a:cs typeface="Calibri"/>
            </a:endParaRPr>
          </a:p>
          <a:p>
            <a:pPr marL="171450" indent="-171450">
              <a:buFont typeface="Arial"/>
              <a:buChar char="•"/>
            </a:pPr>
            <a:endParaRPr lang="en-US" dirty="0">
              <a:cs typeface="Calibri"/>
            </a:endParaRPr>
          </a:p>
          <a:p>
            <a:r>
              <a:rPr lang="en-US">
                <a:cs typeface="Calibri"/>
              </a:rPr>
              <a:t>NOTE: AIChE Membership is required to access the Knovel eLibrary, so make sure your membership is renewed! To access the Knovel elibrary through the app, you'll need the Mobile Authentication Code. This code can be acquired through your account on the Knovel website</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1BA375A-1123-5E4A-9C56-A6D9B97A90DC}" type="slidenum">
              <a:rPr lang="en-US" smtClean="0"/>
              <a:t>13</a:t>
            </a:fld>
            <a:endParaRPr lang="en-US"/>
          </a:p>
        </p:txBody>
      </p:sp>
    </p:spTree>
    <p:extLst>
      <p:ext uri="{BB962C8B-B14F-4D97-AF65-F5344CB8AC3E}">
        <p14:creationId xmlns:p14="http://schemas.microsoft.com/office/powerpoint/2010/main" val="3506374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1BA375A-1123-5E4A-9C56-A6D9B97A90DC}" type="slidenum">
              <a:rPr lang="en-US" smtClean="0"/>
              <a:t>15</a:t>
            </a:fld>
            <a:endParaRPr lang="en-US"/>
          </a:p>
        </p:txBody>
      </p:sp>
    </p:spTree>
    <p:extLst>
      <p:ext uri="{BB962C8B-B14F-4D97-AF65-F5344CB8AC3E}">
        <p14:creationId xmlns:p14="http://schemas.microsoft.com/office/powerpoint/2010/main" val="1913321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68D85-7D36-4A40-8416-659C92250E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772208-6361-4FAD-916B-AB946D15E0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a:extLst>
              <a:ext uri="{FF2B5EF4-FFF2-40B4-BE49-F238E27FC236}">
                <a16:creationId xmlns:a16="http://schemas.microsoft.com/office/drawing/2014/main" id="{79387198-909D-4173-9821-922CF92A1222}"/>
              </a:ext>
            </a:extLst>
          </p:cNvPr>
          <p:cNvSpPr>
            <a:spLocks noGrp="1"/>
          </p:cNvSpPr>
          <p:nvPr>
            <p:ph type="dt" sz="half" idx="10"/>
          </p:nvPr>
        </p:nvSpPr>
        <p:spPr/>
        <p:txBody>
          <a:bodyPr/>
          <a:lstStyle/>
          <a:p>
            <a:fld id="{FC6629DB-206F-442C-84E5-992E8B306F0F}" type="datetimeFigureOut">
              <a:rPr lang="en-US" smtClean="0"/>
              <a:t>11/15/2022</a:t>
            </a:fld>
            <a:endParaRPr lang="en-US"/>
          </a:p>
        </p:txBody>
      </p:sp>
      <p:sp>
        <p:nvSpPr>
          <p:cNvPr id="8" name="Footer Placeholder 7">
            <a:extLst>
              <a:ext uri="{FF2B5EF4-FFF2-40B4-BE49-F238E27FC236}">
                <a16:creationId xmlns:a16="http://schemas.microsoft.com/office/drawing/2014/main" id="{D8FF4BC6-C74F-49F8-8371-53E1D82433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69BB48-BD6B-429E-AB76-DFC60299B413}"/>
              </a:ext>
            </a:extLst>
          </p:cNvPr>
          <p:cNvSpPr>
            <a:spLocks noGrp="1"/>
          </p:cNvSpPr>
          <p:nvPr>
            <p:ph type="sldNum" sz="quarter" idx="12"/>
          </p:nvPr>
        </p:nvSpPr>
        <p:spPr/>
        <p:txBody>
          <a:bodyPr/>
          <a:lstStyle/>
          <a:p>
            <a:fld id="{E06590B8-2559-4968-8001-9937759BEF43}" type="slidenum">
              <a:rPr lang="en-US" smtClean="0"/>
              <a:t>‹Nº›</a:t>
            </a:fld>
            <a:endParaRPr lang="en-US"/>
          </a:p>
        </p:txBody>
      </p:sp>
    </p:spTree>
    <p:extLst>
      <p:ext uri="{BB962C8B-B14F-4D97-AF65-F5344CB8AC3E}">
        <p14:creationId xmlns:p14="http://schemas.microsoft.com/office/powerpoint/2010/main" val="2349548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33BA-AAEC-4694-A606-D1177BD58D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61D7C3-A17B-4B6B-9207-53545B70AC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DC1B2-8DAC-4E8A-99D9-86CC160D12E3}"/>
              </a:ext>
            </a:extLst>
          </p:cNvPr>
          <p:cNvSpPr>
            <a:spLocks noGrp="1"/>
          </p:cNvSpPr>
          <p:nvPr>
            <p:ph type="dt" sz="half" idx="10"/>
          </p:nvPr>
        </p:nvSpPr>
        <p:spPr/>
        <p:txBody>
          <a:bodyPr/>
          <a:lstStyle/>
          <a:p>
            <a:fld id="{FC6629DB-206F-442C-84E5-992E8B306F0F}" type="datetimeFigureOut">
              <a:rPr lang="en-US" smtClean="0"/>
              <a:t>11/15/2022</a:t>
            </a:fld>
            <a:endParaRPr lang="en-US"/>
          </a:p>
        </p:txBody>
      </p:sp>
      <p:sp>
        <p:nvSpPr>
          <p:cNvPr id="5" name="Footer Placeholder 4">
            <a:extLst>
              <a:ext uri="{FF2B5EF4-FFF2-40B4-BE49-F238E27FC236}">
                <a16:creationId xmlns:a16="http://schemas.microsoft.com/office/drawing/2014/main" id="{7C2EC19A-BDA3-4F92-9C2F-C258A4EC3F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DF3527-18EC-447B-A79B-6B35CDCC94D9}"/>
              </a:ext>
            </a:extLst>
          </p:cNvPr>
          <p:cNvSpPr>
            <a:spLocks noGrp="1"/>
          </p:cNvSpPr>
          <p:nvPr>
            <p:ph type="sldNum" sz="quarter" idx="12"/>
          </p:nvPr>
        </p:nvSpPr>
        <p:spPr/>
        <p:txBody>
          <a:bodyPr/>
          <a:lstStyle/>
          <a:p>
            <a:fld id="{E06590B8-2559-4968-8001-9937759BEF43}" type="slidenum">
              <a:rPr lang="en-US" smtClean="0"/>
              <a:t>‹Nº›</a:t>
            </a:fld>
            <a:endParaRPr lang="en-US"/>
          </a:p>
        </p:txBody>
      </p:sp>
    </p:spTree>
    <p:extLst>
      <p:ext uri="{BB962C8B-B14F-4D97-AF65-F5344CB8AC3E}">
        <p14:creationId xmlns:p14="http://schemas.microsoft.com/office/powerpoint/2010/main" val="3414797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834793-A172-48CE-8B11-11EA4C271D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898478-B98A-49BD-A3F3-054727BB1D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6BEA00-D6D6-48B8-AA7F-64421CAEA2A6}"/>
              </a:ext>
            </a:extLst>
          </p:cNvPr>
          <p:cNvSpPr>
            <a:spLocks noGrp="1"/>
          </p:cNvSpPr>
          <p:nvPr>
            <p:ph type="dt" sz="half" idx="10"/>
          </p:nvPr>
        </p:nvSpPr>
        <p:spPr/>
        <p:txBody>
          <a:bodyPr/>
          <a:lstStyle/>
          <a:p>
            <a:fld id="{FC6629DB-206F-442C-84E5-992E8B306F0F}" type="datetimeFigureOut">
              <a:rPr lang="en-US" smtClean="0"/>
              <a:t>11/15/2022</a:t>
            </a:fld>
            <a:endParaRPr lang="en-US"/>
          </a:p>
        </p:txBody>
      </p:sp>
      <p:sp>
        <p:nvSpPr>
          <p:cNvPr id="5" name="Footer Placeholder 4">
            <a:extLst>
              <a:ext uri="{FF2B5EF4-FFF2-40B4-BE49-F238E27FC236}">
                <a16:creationId xmlns:a16="http://schemas.microsoft.com/office/drawing/2014/main" id="{7018470F-480A-4EB0-886B-43444FC308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1B5DA1-3471-4515-975D-004795281B5E}"/>
              </a:ext>
            </a:extLst>
          </p:cNvPr>
          <p:cNvSpPr>
            <a:spLocks noGrp="1"/>
          </p:cNvSpPr>
          <p:nvPr>
            <p:ph type="sldNum" sz="quarter" idx="12"/>
          </p:nvPr>
        </p:nvSpPr>
        <p:spPr/>
        <p:txBody>
          <a:bodyPr/>
          <a:lstStyle/>
          <a:p>
            <a:fld id="{E06590B8-2559-4968-8001-9937759BEF43}" type="slidenum">
              <a:rPr lang="en-US" smtClean="0"/>
              <a:t>‹Nº›</a:t>
            </a:fld>
            <a:endParaRPr lang="en-US"/>
          </a:p>
        </p:txBody>
      </p:sp>
    </p:spTree>
    <p:extLst>
      <p:ext uri="{BB962C8B-B14F-4D97-AF65-F5344CB8AC3E}">
        <p14:creationId xmlns:p14="http://schemas.microsoft.com/office/powerpoint/2010/main" val="815359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yan Headline 16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3" y="300040"/>
            <a:ext cx="10972800" cy="635529"/>
          </a:xfrm>
        </p:spPr>
        <p:txBody>
          <a:bodyPr>
            <a:noAutofit/>
          </a:bodyPr>
          <a:lstStyle>
            <a:lvl1pPr>
              <a:defRPr sz="4800"/>
            </a:lvl1pPr>
          </a:lstStyle>
          <a:p>
            <a:r>
              <a:rPr lang="en-US"/>
              <a:t>Click To Edit Title – Blue 36pt</a:t>
            </a:r>
          </a:p>
        </p:txBody>
      </p:sp>
      <p:sp>
        <p:nvSpPr>
          <p:cNvPr id="10" name="Slide Number Placeholder 5"/>
          <p:cNvSpPr>
            <a:spLocks noGrp="1"/>
          </p:cNvSpPr>
          <p:nvPr>
            <p:ph type="sldNum" sz="quarter" idx="4"/>
          </p:nvPr>
        </p:nvSpPr>
        <p:spPr>
          <a:xfrm>
            <a:off x="5583456" y="6508751"/>
            <a:ext cx="1003611" cy="365125"/>
          </a:xfrm>
          <a:prstGeom prst="rect">
            <a:avLst/>
          </a:prstGeom>
        </p:spPr>
        <p:txBody>
          <a:bodyPr vert="horz" lIns="91440" tIns="45720" rIns="91440" bIns="45720" rtlCol="0" anchor="ctr"/>
          <a:lstStyle>
            <a:lvl1pPr algn="ctr">
              <a:defRPr sz="933">
                <a:solidFill>
                  <a:schemeClr val="bg1">
                    <a:lumMod val="65000"/>
                  </a:schemeClr>
                </a:solidFill>
                <a:latin typeface="Century Gothic"/>
                <a:cs typeface="Century Gothic"/>
              </a:defRPr>
            </a:lvl1pPr>
          </a:lstStyle>
          <a:p>
            <a:fld id="{1F828677-349C-A845-AFD8-E1880F4B0899}" type="slidenum">
              <a:rPr lang="en-US" smtClean="0"/>
              <a:pPr/>
              <a:t>‹Nº›</a:t>
            </a:fld>
            <a:endParaRPr lang="en-US"/>
          </a:p>
        </p:txBody>
      </p:sp>
      <p:sp>
        <p:nvSpPr>
          <p:cNvPr id="5" name="Text Placeholder 4"/>
          <p:cNvSpPr>
            <a:spLocks noGrp="1"/>
          </p:cNvSpPr>
          <p:nvPr>
            <p:ph type="body" sz="quarter" idx="10" hasCustomPrompt="1"/>
          </p:nvPr>
        </p:nvSpPr>
        <p:spPr>
          <a:xfrm>
            <a:off x="423333" y="1054101"/>
            <a:ext cx="10972800" cy="336551"/>
          </a:xfrm>
        </p:spPr>
        <p:txBody>
          <a:bodyPr wrap="square" bIns="0">
            <a:noAutofit/>
          </a:bodyPr>
          <a:lstStyle>
            <a:lvl1pPr marL="0" indent="0">
              <a:lnSpc>
                <a:spcPct val="100000"/>
              </a:lnSpc>
              <a:spcBef>
                <a:spcPts val="0"/>
              </a:spcBef>
              <a:buNone/>
              <a:defRPr sz="3200" baseline="0">
                <a:solidFill>
                  <a:srgbClr val="00A4C4"/>
                </a:solidFill>
              </a:defRPr>
            </a:lvl1pPr>
          </a:lstStyle>
          <a:p>
            <a:pPr lvl="0"/>
            <a:r>
              <a:rPr lang="en-US"/>
              <a:t>Click to create Master headline – CYAN 24pt</a:t>
            </a:r>
          </a:p>
        </p:txBody>
      </p:sp>
      <p:sp>
        <p:nvSpPr>
          <p:cNvPr id="11" name="Text Placeholder 10"/>
          <p:cNvSpPr>
            <a:spLocks noGrp="1"/>
          </p:cNvSpPr>
          <p:nvPr>
            <p:ph type="body" sz="quarter" idx="11" hasCustomPrompt="1"/>
          </p:nvPr>
        </p:nvSpPr>
        <p:spPr>
          <a:xfrm>
            <a:off x="423333" y="1543051"/>
            <a:ext cx="10972800" cy="3771900"/>
          </a:xfrm>
        </p:spPr>
        <p:txBody>
          <a:bodyPr bIns="0">
            <a:normAutofit/>
          </a:bodyPr>
          <a:lstStyle>
            <a:lvl1pPr>
              <a:defRPr sz="3200" baseline="0"/>
            </a:lvl1pPr>
            <a:lvl2pPr>
              <a:defRPr sz="3200"/>
            </a:lvl2pPr>
            <a:lvl3pPr>
              <a:defRPr sz="3200"/>
            </a:lvl3pPr>
            <a:lvl4pPr>
              <a:defRPr sz="3200"/>
            </a:lvl4pPr>
            <a:lvl5pPr>
              <a:defRPr sz="3200"/>
            </a:lvl5pPr>
          </a:lstStyle>
          <a:p>
            <a:pPr lvl="0"/>
            <a:r>
              <a:rPr lang="en-US"/>
              <a:t>Click to edit Master body text – BLACK 20pt</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p:cNvSpPr>
            <a:spLocks noGrp="1"/>
          </p:cNvSpPr>
          <p:nvPr>
            <p:ph type="ftr" sz="quarter" idx="3"/>
          </p:nvPr>
        </p:nvSpPr>
        <p:spPr>
          <a:xfrm>
            <a:off x="609600" y="6508751"/>
            <a:ext cx="3860800" cy="365125"/>
          </a:xfrm>
          <a:prstGeom prst="rect">
            <a:avLst/>
          </a:prstGeom>
        </p:spPr>
        <p:txBody>
          <a:bodyPr lIns="91440" anchor="ctr" anchorCtr="0"/>
          <a:lstStyle>
            <a:lvl1pPr>
              <a:defRPr sz="933">
                <a:solidFill>
                  <a:srgbClr val="A6A6A6"/>
                </a:solidFill>
              </a:defRPr>
            </a:lvl1pPr>
          </a:lstStyle>
          <a:p>
            <a:endParaRPr lang="en-US"/>
          </a:p>
        </p:txBody>
      </p:sp>
    </p:spTree>
    <p:extLst>
      <p:ext uri="{BB962C8B-B14F-4D97-AF65-F5344CB8AC3E}">
        <p14:creationId xmlns:p14="http://schemas.microsoft.com/office/powerpoint/2010/main" val="1998623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AB84B-13CD-4F9E-AA90-22F860408A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4C75CB-044F-49E9-86B9-1323DD0A10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0727FD-742B-4406-8E1E-8303BC751C6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B1C092A-C44A-4656-B17A-E284DE432F11}"/>
              </a:ext>
            </a:extLst>
          </p:cNvPr>
          <p:cNvSpPr>
            <a:spLocks noGrp="1"/>
          </p:cNvSpPr>
          <p:nvPr>
            <p:ph type="ftr" sz="quarter" idx="11"/>
          </p:nvPr>
        </p:nvSpPr>
        <p:spPr/>
        <p:txBody>
          <a:bodyPr/>
          <a:lstStyle/>
          <a:p>
            <a:r>
              <a:rPr lang="en-US" dirty="0"/>
              <a:t>© </a:t>
            </a:r>
            <a:r>
              <a:rPr lang="en-US" dirty="0" err="1"/>
              <a:t>AguiVel</a:t>
            </a:r>
            <a:r>
              <a:rPr lang="en-US" dirty="0"/>
              <a:t> Consultancy LLC. All rights reserved.</a:t>
            </a:r>
          </a:p>
        </p:txBody>
      </p:sp>
      <p:sp>
        <p:nvSpPr>
          <p:cNvPr id="6" name="Slide Number Placeholder 5">
            <a:extLst>
              <a:ext uri="{FF2B5EF4-FFF2-40B4-BE49-F238E27FC236}">
                <a16:creationId xmlns:a16="http://schemas.microsoft.com/office/drawing/2014/main" id="{6D595981-BB72-4646-A75A-4A0530ED1D32}"/>
              </a:ext>
            </a:extLst>
          </p:cNvPr>
          <p:cNvSpPr>
            <a:spLocks noGrp="1"/>
          </p:cNvSpPr>
          <p:nvPr>
            <p:ph type="sldNum" sz="quarter" idx="12"/>
          </p:nvPr>
        </p:nvSpPr>
        <p:spPr/>
        <p:txBody>
          <a:bodyPr/>
          <a:lstStyle/>
          <a:p>
            <a:fld id="{E06590B8-2559-4968-8001-9937759BEF43}" type="slidenum">
              <a:rPr lang="en-US" smtClean="0"/>
              <a:t>‹Nº›</a:t>
            </a:fld>
            <a:endParaRPr lang="en-US"/>
          </a:p>
        </p:txBody>
      </p:sp>
    </p:spTree>
    <p:extLst>
      <p:ext uri="{BB962C8B-B14F-4D97-AF65-F5344CB8AC3E}">
        <p14:creationId xmlns:p14="http://schemas.microsoft.com/office/powerpoint/2010/main" val="1076997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6E510-CA3F-4330-862E-972B5FFE18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78B1CD-62BB-482E-84D4-BB6FFF1556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F8DC0B-2F70-4947-ADA0-77A172133B8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0F83162-45A8-47EC-A679-564FCEC8EA2A}"/>
              </a:ext>
            </a:extLst>
          </p:cNvPr>
          <p:cNvSpPr>
            <a:spLocks noGrp="1"/>
          </p:cNvSpPr>
          <p:nvPr>
            <p:ph type="ftr" sz="quarter" idx="11"/>
          </p:nvPr>
        </p:nvSpPr>
        <p:spPr/>
        <p:txBody>
          <a:bodyPr/>
          <a:lstStyle/>
          <a:p>
            <a:r>
              <a:rPr lang="en-US" dirty="0"/>
              <a:t>© </a:t>
            </a:r>
            <a:r>
              <a:rPr lang="en-US" dirty="0" err="1"/>
              <a:t>AguiVel</a:t>
            </a:r>
            <a:r>
              <a:rPr lang="en-US" dirty="0"/>
              <a:t> Consultancy LLC. All rights reserved.</a:t>
            </a:r>
          </a:p>
        </p:txBody>
      </p:sp>
      <p:sp>
        <p:nvSpPr>
          <p:cNvPr id="6" name="Slide Number Placeholder 5">
            <a:extLst>
              <a:ext uri="{FF2B5EF4-FFF2-40B4-BE49-F238E27FC236}">
                <a16:creationId xmlns:a16="http://schemas.microsoft.com/office/drawing/2014/main" id="{F50207D0-3A7F-428D-AB9B-B8922C54EAD3}"/>
              </a:ext>
            </a:extLst>
          </p:cNvPr>
          <p:cNvSpPr>
            <a:spLocks noGrp="1"/>
          </p:cNvSpPr>
          <p:nvPr>
            <p:ph type="sldNum" sz="quarter" idx="12"/>
          </p:nvPr>
        </p:nvSpPr>
        <p:spPr/>
        <p:txBody>
          <a:bodyPr/>
          <a:lstStyle/>
          <a:p>
            <a:fld id="{E06590B8-2559-4968-8001-9937759BEF43}" type="slidenum">
              <a:rPr lang="en-US" smtClean="0"/>
              <a:t>‹Nº›</a:t>
            </a:fld>
            <a:endParaRPr lang="en-US"/>
          </a:p>
        </p:txBody>
      </p:sp>
    </p:spTree>
    <p:extLst>
      <p:ext uri="{BB962C8B-B14F-4D97-AF65-F5344CB8AC3E}">
        <p14:creationId xmlns:p14="http://schemas.microsoft.com/office/powerpoint/2010/main" val="1355068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B5250-1C0A-40AC-8F45-4F27B9A496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1E1734-9A75-44A8-B0B5-9392E8387B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333F00-E92A-412F-BE52-373BD21740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C754BE-A343-479E-84AC-F3D9EEEB59C2}"/>
              </a:ext>
            </a:extLst>
          </p:cNvPr>
          <p:cNvSpPr>
            <a:spLocks noGrp="1"/>
          </p:cNvSpPr>
          <p:nvPr>
            <p:ph type="dt" sz="half" idx="10"/>
          </p:nvPr>
        </p:nvSpPr>
        <p:spPr/>
        <p:txBody>
          <a:bodyPr/>
          <a:lstStyle/>
          <a:p>
            <a:fld id="{FC6629DB-206F-442C-84E5-992E8B306F0F}" type="datetimeFigureOut">
              <a:rPr lang="en-US" smtClean="0"/>
              <a:t>11/15/2022</a:t>
            </a:fld>
            <a:endParaRPr lang="en-US"/>
          </a:p>
        </p:txBody>
      </p:sp>
      <p:sp>
        <p:nvSpPr>
          <p:cNvPr id="6" name="Footer Placeholder 5">
            <a:extLst>
              <a:ext uri="{FF2B5EF4-FFF2-40B4-BE49-F238E27FC236}">
                <a16:creationId xmlns:a16="http://schemas.microsoft.com/office/drawing/2014/main" id="{24B76919-D0E6-4DA7-9A70-AA4155913E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05371D-BAB8-4B82-9B38-514ECAD3EB22}"/>
              </a:ext>
            </a:extLst>
          </p:cNvPr>
          <p:cNvSpPr>
            <a:spLocks noGrp="1"/>
          </p:cNvSpPr>
          <p:nvPr>
            <p:ph type="sldNum" sz="quarter" idx="12"/>
          </p:nvPr>
        </p:nvSpPr>
        <p:spPr/>
        <p:txBody>
          <a:bodyPr/>
          <a:lstStyle/>
          <a:p>
            <a:fld id="{E06590B8-2559-4968-8001-9937759BEF43}" type="slidenum">
              <a:rPr lang="en-US" smtClean="0"/>
              <a:t>‹Nº›</a:t>
            </a:fld>
            <a:endParaRPr lang="en-US"/>
          </a:p>
        </p:txBody>
      </p:sp>
    </p:spTree>
    <p:extLst>
      <p:ext uri="{BB962C8B-B14F-4D97-AF65-F5344CB8AC3E}">
        <p14:creationId xmlns:p14="http://schemas.microsoft.com/office/powerpoint/2010/main" val="1097258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18E6B-7F25-4A83-BB21-115987F9CA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D70C7F-C530-47A2-BA8D-3E815EFBF9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AEF304-A598-401F-BE69-AC2E6721A8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FF4E63-674B-480B-8934-56C038772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80A8A3-F104-471D-8083-4B0872DCC3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F2239D-B298-4A2D-8E52-64CD2D9D0E8A}"/>
              </a:ext>
            </a:extLst>
          </p:cNvPr>
          <p:cNvSpPr>
            <a:spLocks noGrp="1"/>
          </p:cNvSpPr>
          <p:nvPr>
            <p:ph type="dt" sz="half" idx="10"/>
          </p:nvPr>
        </p:nvSpPr>
        <p:spPr/>
        <p:txBody>
          <a:bodyPr/>
          <a:lstStyle/>
          <a:p>
            <a:fld id="{FC6629DB-206F-442C-84E5-992E8B306F0F}" type="datetimeFigureOut">
              <a:rPr lang="en-US" smtClean="0"/>
              <a:t>11/15/2022</a:t>
            </a:fld>
            <a:endParaRPr lang="en-US"/>
          </a:p>
        </p:txBody>
      </p:sp>
      <p:sp>
        <p:nvSpPr>
          <p:cNvPr id="8" name="Footer Placeholder 7">
            <a:extLst>
              <a:ext uri="{FF2B5EF4-FFF2-40B4-BE49-F238E27FC236}">
                <a16:creationId xmlns:a16="http://schemas.microsoft.com/office/drawing/2014/main" id="{EF3E813F-6DE4-45DA-A0C0-315D9A98C7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757B12-AC37-4984-9912-8552F47E74AE}"/>
              </a:ext>
            </a:extLst>
          </p:cNvPr>
          <p:cNvSpPr>
            <a:spLocks noGrp="1"/>
          </p:cNvSpPr>
          <p:nvPr>
            <p:ph type="sldNum" sz="quarter" idx="12"/>
          </p:nvPr>
        </p:nvSpPr>
        <p:spPr/>
        <p:txBody>
          <a:bodyPr/>
          <a:lstStyle/>
          <a:p>
            <a:fld id="{E06590B8-2559-4968-8001-9937759BEF43}" type="slidenum">
              <a:rPr lang="en-US" smtClean="0"/>
              <a:t>‹Nº›</a:t>
            </a:fld>
            <a:endParaRPr lang="en-US"/>
          </a:p>
        </p:txBody>
      </p:sp>
    </p:spTree>
    <p:extLst>
      <p:ext uri="{BB962C8B-B14F-4D97-AF65-F5344CB8AC3E}">
        <p14:creationId xmlns:p14="http://schemas.microsoft.com/office/powerpoint/2010/main" val="3895190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AA80A-BB37-409C-A7B6-BD34DC8B98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E07098-44A1-4722-A3CA-051545560CE5}"/>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4E084C08-95EA-45AB-85B7-C2C09FC128B9}"/>
              </a:ext>
            </a:extLst>
          </p:cNvPr>
          <p:cNvSpPr>
            <a:spLocks noGrp="1"/>
          </p:cNvSpPr>
          <p:nvPr>
            <p:ph type="ftr" sz="quarter" idx="11"/>
          </p:nvPr>
        </p:nvSpPr>
        <p:spPr/>
        <p:txBody>
          <a:bodyPr/>
          <a:lstStyle/>
          <a:p>
            <a:r>
              <a:rPr lang="en-US" dirty="0"/>
              <a:t>© </a:t>
            </a:r>
            <a:r>
              <a:rPr lang="en-US" dirty="0" err="1"/>
              <a:t>AguiVel</a:t>
            </a:r>
            <a:r>
              <a:rPr lang="en-US" dirty="0"/>
              <a:t> Consultancy LLC. All rights reserved.</a:t>
            </a:r>
          </a:p>
        </p:txBody>
      </p:sp>
      <p:sp>
        <p:nvSpPr>
          <p:cNvPr id="5" name="Slide Number Placeholder 4">
            <a:extLst>
              <a:ext uri="{FF2B5EF4-FFF2-40B4-BE49-F238E27FC236}">
                <a16:creationId xmlns:a16="http://schemas.microsoft.com/office/drawing/2014/main" id="{4420CC1B-B8C6-45F0-A83A-3370A28E8D85}"/>
              </a:ext>
            </a:extLst>
          </p:cNvPr>
          <p:cNvSpPr>
            <a:spLocks noGrp="1"/>
          </p:cNvSpPr>
          <p:nvPr>
            <p:ph type="sldNum" sz="quarter" idx="12"/>
          </p:nvPr>
        </p:nvSpPr>
        <p:spPr/>
        <p:txBody>
          <a:bodyPr/>
          <a:lstStyle/>
          <a:p>
            <a:fld id="{E06590B8-2559-4968-8001-9937759BEF43}" type="slidenum">
              <a:rPr lang="en-US" smtClean="0"/>
              <a:t>‹Nº›</a:t>
            </a:fld>
            <a:endParaRPr lang="en-US"/>
          </a:p>
        </p:txBody>
      </p:sp>
    </p:spTree>
    <p:extLst>
      <p:ext uri="{BB962C8B-B14F-4D97-AF65-F5344CB8AC3E}">
        <p14:creationId xmlns:p14="http://schemas.microsoft.com/office/powerpoint/2010/main" val="514666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1A62C9-6FDF-42A6-8277-E632E611324E}"/>
              </a:ext>
            </a:extLst>
          </p:cNvPr>
          <p:cNvSpPr>
            <a:spLocks noGrp="1"/>
          </p:cNvSpPr>
          <p:nvPr>
            <p:ph type="dt" sz="half" idx="10"/>
          </p:nvPr>
        </p:nvSpPr>
        <p:spPr/>
        <p:txBody>
          <a:bodyPr/>
          <a:lstStyle/>
          <a:p>
            <a:fld id="{FC6629DB-206F-442C-84E5-992E8B306F0F}" type="datetimeFigureOut">
              <a:rPr lang="en-US" smtClean="0"/>
              <a:t>11/15/2022</a:t>
            </a:fld>
            <a:endParaRPr lang="en-US"/>
          </a:p>
        </p:txBody>
      </p:sp>
      <p:sp>
        <p:nvSpPr>
          <p:cNvPr id="3" name="Footer Placeholder 2">
            <a:extLst>
              <a:ext uri="{FF2B5EF4-FFF2-40B4-BE49-F238E27FC236}">
                <a16:creationId xmlns:a16="http://schemas.microsoft.com/office/drawing/2014/main" id="{7A7F8B54-198F-459C-9BD0-4C61369B5C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AF9FB4-9FC7-4B72-81EA-B93D4F702EC6}"/>
              </a:ext>
            </a:extLst>
          </p:cNvPr>
          <p:cNvSpPr>
            <a:spLocks noGrp="1"/>
          </p:cNvSpPr>
          <p:nvPr>
            <p:ph type="sldNum" sz="quarter" idx="12"/>
          </p:nvPr>
        </p:nvSpPr>
        <p:spPr/>
        <p:txBody>
          <a:bodyPr/>
          <a:lstStyle/>
          <a:p>
            <a:fld id="{E06590B8-2559-4968-8001-9937759BEF43}" type="slidenum">
              <a:rPr lang="en-US" smtClean="0"/>
              <a:t>‹Nº›</a:t>
            </a:fld>
            <a:endParaRPr lang="en-US"/>
          </a:p>
        </p:txBody>
      </p:sp>
    </p:spTree>
    <p:extLst>
      <p:ext uri="{BB962C8B-B14F-4D97-AF65-F5344CB8AC3E}">
        <p14:creationId xmlns:p14="http://schemas.microsoft.com/office/powerpoint/2010/main" val="1863192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52C40-27EA-4628-B867-2F0C181608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CB7A93-1AEE-4D44-A025-FA6B38621B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7B9E11-936D-4E0C-9EF1-981D4786F1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0975A0-4785-46CE-87E6-1341DD1EC555}"/>
              </a:ext>
            </a:extLst>
          </p:cNvPr>
          <p:cNvSpPr>
            <a:spLocks noGrp="1"/>
          </p:cNvSpPr>
          <p:nvPr>
            <p:ph type="dt" sz="half" idx="10"/>
          </p:nvPr>
        </p:nvSpPr>
        <p:spPr/>
        <p:txBody>
          <a:bodyPr/>
          <a:lstStyle/>
          <a:p>
            <a:fld id="{FC6629DB-206F-442C-84E5-992E8B306F0F}" type="datetimeFigureOut">
              <a:rPr lang="en-US" smtClean="0"/>
              <a:t>11/15/2022</a:t>
            </a:fld>
            <a:endParaRPr lang="en-US"/>
          </a:p>
        </p:txBody>
      </p:sp>
      <p:sp>
        <p:nvSpPr>
          <p:cNvPr id="6" name="Footer Placeholder 5">
            <a:extLst>
              <a:ext uri="{FF2B5EF4-FFF2-40B4-BE49-F238E27FC236}">
                <a16:creationId xmlns:a16="http://schemas.microsoft.com/office/drawing/2014/main" id="{59199B3B-F9D3-4CA2-AABE-B34AAC3777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383BA5-9FCA-49D7-9658-41573FAA8054}"/>
              </a:ext>
            </a:extLst>
          </p:cNvPr>
          <p:cNvSpPr>
            <a:spLocks noGrp="1"/>
          </p:cNvSpPr>
          <p:nvPr>
            <p:ph type="sldNum" sz="quarter" idx="12"/>
          </p:nvPr>
        </p:nvSpPr>
        <p:spPr/>
        <p:txBody>
          <a:bodyPr/>
          <a:lstStyle/>
          <a:p>
            <a:fld id="{E06590B8-2559-4968-8001-9937759BEF43}" type="slidenum">
              <a:rPr lang="en-US" smtClean="0"/>
              <a:t>‹Nº›</a:t>
            </a:fld>
            <a:endParaRPr lang="en-US"/>
          </a:p>
        </p:txBody>
      </p:sp>
    </p:spTree>
    <p:extLst>
      <p:ext uri="{BB962C8B-B14F-4D97-AF65-F5344CB8AC3E}">
        <p14:creationId xmlns:p14="http://schemas.microsoft.com/office/powerpoint/2010/main" val="3259252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F1108-8140-4436-976F-F4D607621C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F1CC4B-FB6A-42A1-8F5C-308BECC144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52A72F-DA46-43C3-805B-1390ABA5B1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610BB6-E18A-4718-9F09-F7EDB623E3A7}"/>
              </a:ext>
            </a:extLst>
          </p:cNvPr>
          <p:cNvSpPr>
            <a:spLocks noGrp="1"/>
          </p:cNvSpPr>
          <p:nvPr>
            <p:ph type="dt" sz="half" idx="10"/>
          </p:nvPr>
        </p:nvSpPr>
        <p:spPr/>
        <p:txBody>
          <a:bodyPr/>
          <a:lstStyle/>
          <a:p>
            <a:fld id="{FC6629DB-206F-442C-84E5-992E8B306F0F}" type="datetimeFigureOut">
              <a:rPr lang="en-US" smtClean="0"/>
              <a:t>11/15/2022</a:t>
            </a:fld>
            <a:endParaRPr lang="en-US"/>
          </a:p>
        </p:txBody>
      </p:sp>
      <p:sp>
        <p:nvSpPr>
          <p:cNvPr id="6" name="Footer Placeholder 5">
            <a:extLst>
              <a:ext uri="{FF2B5EF4-FFF2-40B4-BE49-F238E27FC236}">
                <a16:creationId xmlns:a16="http://schemas.microsoft.com/office/drawing/2014/main" id="{497114A1-E9D4-4B59-847F-4FFDC20F46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2F2EFA-D065-4ABD-9C07-168B25D40CCB}"/>
              </a:ext>
            </a:extLst>
          </p:cNvPr>
          <p:cNvSpPr>
            <a:spLocks noGrp="1"/>
          </p:cNvSpPr>
          <p:nvPr>
            <p:ph type="sldNum" sz="quarter" idx="12"/>
          </p:nvPr>
        </p:nvSpPr>
        <p:spPr/>
        <p:txBody>
          <a:bodyPr/>
          <a:lstStyle/>
          <a:p>
            <a:fld id="{E06590B8-2559-4968-8001-9937759BEF43}" type="slidenum">
              <a:rPr lang="en-US" smtClean="0"/>
              <a:t>‹Nº›</a:t>
            </a:fld>
            <a:endParaRPr lang="en-US"/>
          </a:p>
        </p:txBody>
      </p:sp>
    </p:spTree>
    <p:extLst>
      <p:ext uri="{BB962C8B-B14F-4D97-AF65-F5344CB8AC3E}">
        <p14:creationId xmlns:p14="http://schemas.microsoft.com/office/powerpoint/2010/main" val="662466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4A17E6-3E0C-42D4-9307-3E24269A57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80AE7C-D9DA-47F7-9D00-92452AB93A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43F7F5-30E2-4822-948F-856AD31924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6629DB-206F-442C-84E5-992E8B306F0F}" type="datetimeFigureOut">
              <a:rPr lang="en-US" smtClean="0"/>
              <a:t>11/15/2022</a:t>
            </a:fld>
            <a:endParaRPr lang="en-US"/>
          </a:p>
        </p:txBody>
      </p:sp>
      <p:sp>
        <p:nvSpPr>
          <p:cNvPr id="5" name="Footer Placeholder 4">
            <a:extLst>
              <a:ext uri="{FF2B5EF4-FFF2-40B4-BE49-F238E27FC236}">
                <a16:creationId xmlns:a16="http://schemas.microsoft.com/office/drawing/2014/main" id="{B54C3178-455D-4DA4-8D9C-6DC08C652D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C14BCB-8A93-423E-83F4-1BBD3A0063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6590B8-2559-4968-8001-9937759BEF43}" type="slidenum">
              <a:rPr lang="en-US" smtClean="0"/>
              <a:t>‹Nº›</a:t>
            </a:fld>
            <a:endParaRPr lang="en-US"/>
          </a:p>
        </p:txBody>
      </p:sp>
    </p:spTree>
    <p:extLst>
      <p:ext uri="{BB962C8B-B14F-4D97-AF65-F5344CB8AC3E}">
        <p14:creationId xmlns:p14="http://schemas.microsoft.com/office/powerpoint/2010/main" val="2654920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iche.org/studentcompetitions" TargetMode="External"/><Relationship Id="rId2" Type="http://schemas.openxmlformats.org/officeDocument/2006/relationships/hyperlink" Target="https://www.aiche.org/awards#student-awards-competitions" TargetMode="External"/><Relationship Id="rId1" Type="http://schemas.openxmlformats.org/officeDocument/2006/relationships/slideLayout" Target="../slideLayouts/slideLayout2.xml"/><Relationship Id="rId4" Type="http://schemas.openxmlformats.org/officeDocument/2006/relationships/hyperlink" Target="http://www.aiche.org/studentnewslette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apps.apple.com/us/app/knovel-togo/id972213358" TargetMode="External"/><Relationship Id="rId2" Type="http://schemas.openxmlformats.org/officeDocument/2006/relationships/hyperlink" Target="http://www.aiche.org/elibrary"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play.google.com/store/apps/details?id=com.elsevier.rnd.myknoveltogo&amp;hl=en_US" TargetMode="Externa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apps.apple.com/us/app/knovel-togo/id972213358" TargetMode="External"/><Relationship Id="rId2" Type="http://schemas.openxmlformats.org/officeDocument/2006/relationships/hyperlink" Target="http://www.aiche.org/studenthandbook"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play.google.com/store/apps/details?id=com.elsevier.rnd.myknoveltogo&amp;hl=en_US" TargetMode="Externa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linkedin.com/in/fernandojaguirre/" TargetMode="External"/><Relationship Id="rId2" Type="http://schemas.openxmlformats.org/officeDocument/2006/relationships/hyperlink" Target="mailto:fja@aguive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aichefellowswithstudents@gmail.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aiche.org/studentmembershi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facebook.com/CEIQBB.U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aiche.org/students/membershi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58C55-ED29-4FB8-8B96-C1298BE97A13}"/>
              </a:ext>
            </a:extLst>
          </p:cNvPr>
          <p:cNvSpPr>
            <a:spLocks noGrp="1"/>
          </p:cNvSpPr>
          <p:nvPr>
            <p:ph type="ctrTitle"/>
          </p:nvPr>
        </p:nvSpPr>
        <p:spPr/>
        <p:txBody>
          <a:bodyPr>
            <a:normAutofit/>
          </a:bodyPr>
          <a:lstStyle/>
          <a:p>
            <a:r>
              <a:rPr lang="en-US" b="1" dirty="0"/>
              <a:t>AIChE: </a:t>
            </a:r>
            <a:r>
              <a:rPr lang="en-US" b="1" dirty="0" err="1"/>
              <a:t>Oportunidades</a:t>
            </a:r>
            <a:r>
              <a:rPr lang="en-US" b="1" dirty="0"/>
              <a:t> y </a:t>
            </a:r>
            <a:r>
              <a:rPr lang="en-US" b="1" dirty="0" err="1"/>
              <a:t>beneficios</a:t>
            </a:r>
            <a:r>
              <a:rPr lang="en-US" b="1" dirty="0"/>
              <a:t> para </a:t>
            </a:r>
            <a:r>
              <a:rPr lang="en-US" b="1" dirty="0" err="1"/>
              <a:t>estudiantes</a:t>
            </a:r>
            <a:endParaRPr lang="en-US" b="1" dirty="0"/>
          </a:p>
        </p:txBody>
      </p:sp>
      <p:sp>
        <p:nvSpPr>
          <p:cNvPr id="3" name="Subtitle 2">
            <a:extLst>
              <a:ext uri="{FF2B5EF4-FFF2-40B4-BE49-F238E27FC236}">
                <a16:creationId xmlns:a16="http://schemas.microsoft.com/office/drawing/2014/main" id="{A5F85F0E-0BA7-4D24-AAB8-4E726B308C46}"/>
              </a:ext>
            </a:extLst>
          </p:cNvPr>
          <p:cNvSpPr>
            <a:spLocks noGrp="1"/>
          </p:cNvSpPr>
          <p:nvPr>
            <p:ph type="subTitle" idx="1"/>
          </p:nvPr>
        </p:nvSpPr>
        <p:spPr>
          <a:xfrm>
            <a:off x="1524000" y="3854173"/>
            <a:ext cx="9144000" cy="2076175"/>
          </a:xfrm>
        </p:spPr>
        <p:txBody>
          <a:bodyPr>
            <a:noAutofit/>
          </a:bodyPr>
          <a:lstStyle/>
          <a:p>
            <a:r>
              <a:rPr lang="en-US" sz="3200" dirty="0"/>
              <a:t>Fernando J. Aguirre</a:t>
            </a:r>
          </a:p>
          <a:p>
            <a:r>
              <a:rPr lang="en-US" sz="3200" dirty="0"/>
              <a:t>7 de </a:t>
            </a:r>
            <a:r>
              <a:rPr lang="en-US" sz="3200" dirty="0" err="1"/>
              <a:t>Noviembre</a:t>
            </a:r>
            <a:r>
              <a:rPr lang="en-US" sz="3200" dirty="0"/>
              <a:t> 2022</a:t>
            </a:r>
          </a:p>
          <a:p>
            <a:endParaRPr lang="en-US" sz="1400" dirty="0"/>
          </a:p>
          <a:p>
            <a:r>
              <a:rPr lang="en-US" sz="3200" dirty="0"/>
              <a:t>Universidad </a:t>
            </a:r>
            <a:r>
              <a:rPr lang="en-US" sz="3200" dirty="0" err="1"/>
              <a:t>Cat</a:t>
            </a:r>
            <a:r>
              <a:rPr lang="en-US" sz="3200" dirty="0" err="1">
                <a:latin typeface="Calibri" panose="020F0502020204030204" pitchFamily="34" charset="0"/>
                <a:cs typeface="Calibri" panose="020F0502020204030204" pitchFamily="34" charset="0"/>
              </a:rPr>
              <a:t>ó</a:t>
            </a:r>
            <a:r>
              <a:rPr lang="en-US" sz="3200" dirty="0" err="1"/>
              <a:t>lica</a:t>
            </a:r>
            <a:r>
              <a:rPr lang="en-US" sz="3200" dirty="0"/>
              <a:t> de Valpara</a:t>
            </a:r>
            <a:r>
              <a:rPr lang="en-US" sz="3200" dirty="0">
                <a:latin typeface="Calibri" panose="020F0502020204030204" pitchFamily="34" charset="0"/>
                <a:cs typeface="Calibri" panose="020F0502020204030204" pitchFamily="34" charset="0"/>
              </a:rPr>
              <a:t>í</a:t>
            </a:r>
            <a:r>
              <a:rPr lang="en-US" sz="3200" dirty="0"/>
              <a:t>so</a:t>
            </a:r>
          </a:p>
        </p:txBody>
      </p:sp>
    </p:spTree>
    <p:extLst>
      <p:ext uri="{BB962C8B-B14F-4D97-AF65-F5344CB8AC3E}">
        <p14:creationId xmlns:p14="http://schemas.microsoft.com/office/powerpoint/2010/main" val="2954212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27259-3A48-5673-4228-97B22B58230F}"/>
              </a:ext>
            </a:extLst>
          </p:cNvPr>
          <p:cNvSpPr>
            <a:spLocks noGrp="1"/>
          </p:cNvSpPr>
          <p:nvPr>
            <p:ph type="title"/>
          </p:nvPr>
        </p:nvSpPr>
        <p:spPr/>
        <p:txBody>
          <a:bodyPr/>
          <a:lstStyle/>
          <a:p>
            <a:r>
              <a:rPr lang="en-US" b="1" dirty="0" err="1"/>
              <a:t>Beneficios</a:t>
            </a:r>
            <a:r>
              <a:rPr lang="en-US" b="1" dirty="0"/>
              <a:t> para </a:t>
            </a:r>
            <a:r>
              <a:rPr lang="en-US" b="1" dirty="0" err="1"/>
              <a:t>estudiantes</a:t>
            </a:r>
            <a:endParaRPr lang="en-US" b="1" dirty="0"/>
          </a:p>
        </p:txBody>
      </p:sp>
      <p:sp>
        <p:nvSpPr>
          <p:cNvPr id="3" name="Content Placeholder 2">
            <a:extLst>
              <a:ext uri="{FF2B5EF4-FFF2-40B4-BE49-F238E27FC236}">
                <a16:creationId xmlns:a16="http://schemas.microsoft.com/office/drawing/2014/main" id="{16E16C40-79D4-7FCA-AFF4-BF6DD1AA34E2}"/>
              </a:ext>
            </a:extLst>
          </p:cNvPr>
          <p:cNvSpPr>
            <a:spLocks noGrp="1"/>
          </p:cNvSpPr>
          <p:nvPr>
            <p:ph idx="1"/>
          </p:nvPr>
        </p:nvSpPr>
        <p:spPr>
          <a:xfrm>
            <a:off x="838200" y="1690688"/>
            <a:ext cx="10515600" cy="4663729"/>
          </a:xfrm>
        </p:spPr>
        <p:txBody>
          <a:bodyPr>
            <a:normAutofit/>
          </a:bodyPr>
          <a:lstStyle/>
          <a:p>
            <a:pPr marL="0" indent="0">
              <a:buNone/>
            </a:pPr>
            <a:r>
              <a:rPr lang="en-US" dirty="0" err="1"/>
              <a:t>Acceso</a:t>
            </a:r>
            <a:r>
              <a:rPr lang="en-US" dirty="0"/>
              <a:t> a </a:t>
            </a:r>
          </a:p>
          <a:p>
            <a:r>
              <a:rPr lang="en-US" dirty="0" err="1"/>
              <a:t>premios</a:t>
            </a:r>
            <a:r>
              <a:rPr lang="en-US" dirty="0"/>
              <a:t>, </a:t>
            </a:r>
            <a:r>
              <a:rPr lang="en-US" dirty="0" err="1"/>
              <a:t>becas</a:t>
            </a:r>
            <a:r>
              <a:rPr lang="en-US" dirty="0"/>
              <a:t> y </a:t>
            </a:r>
            <a:r>
              <a:rPr lang="en-US" dirty="0" err="1"/>
              <a:t>competencias</a:t>
            </a:r>
            <a:r>
              <a:rPr lang="en-US" dirty="0"/>
              <a:t> para </a:t>
            </a:r>
            <a:r>
              <a:rPr lang="en-US" dirty="0" err="1"/>
              <a:t>estudiantes</a:t>
            </a:r>
            <a:endParaRPr lang="en-US" dirty="0"/>
          </a:p>
          <a:p>
            <a:pPr marL="457200" lvl="1" indent="0">
              <a:buNone/>
            </a:pPr>
            <a:r>
              <a:rPr lang="en-US" dirty="0">
                <a:hlinkClick r:id="rId2"/>
              </a:rPr>
              <a:t>www.aiche.org/awards#student-awards-competitions</a:t>
            </a:r>
            <a:endParaRPr lang="en-US" dirty="0"/>
          </a:p>
          <a:p>
            <a:pPr marL="457200" lvl="1" indent="0">
              <a:buNone/>
            </a:pPr>
            <a:r>
              <a:rPr lang="en-US" dirty="0">
                <a:hlinkClick r:id="rId3"/>
              </a:rPr>
              <a:t>www.aiche.org/studentcompetitions</a:t>
            </a:r>
            <a:endParaRPr lang="en-US" dirty="0"/>
          </a:p>
          <a:p>
            <a:r>
              <a:rPr lang="en-US" dirty="0"/>
              <a:t>AIChE Academy: webinars </a:t>
            </a:r>
            <a:r>
              <a:rPr lang="en-US" dirty="0" err="1"/>
              <a:t>sobre</a:t>
            </a:r>
            <a:r>
              <a:rPr lang="en-US" dirty="0"/>
              <a:t> </a:t>
            </a:r>
            <a:r>
              <a:rPr lang="en-US" dirty="0" err="1"/>
              <a:t>temas</a:t>
            </a:r>
            <a:r>
              <a:rPr lang="en-US" dirty="0"/>
              <a:t> </a:t>
            </a:r>
            <a:r>
              <a:rPr lang="en-US" dirty="0" err="1"/>
              <a:t>t</a:t>
            </a:r>
            <a:r>
              <a:rPr lang="en-US" dirty="0" err="1">
                <a:latin typeface="Calibri" panose="020F0502020204030204" pitchFamily="34" charset="0"/>
                <a:cs typeface="Calibri" panose="020F0502020204030204" pitchFamily="34" charset="0"/>
              </a:rPr>
              <a:t>é</a:t>
            </a:r>
            <a:r>
              <a:rPr lang="en-US" dirty="0" err="1"/>
              <a:t>cnicos</a:t>
            </a:r>
            <a:endParaRPr lang="en-US" dirty="0"/>
          </a:p>
          <a:p>
            <a:r>
              <a:rPr lang="en-US" dirty="0" err="1"/>
              <a:t>recursos</a:t>
            </a:r>
            <a:r>
              <a:rPr lang="en-US" dirty="0"/>
              <a:t> </a:t>
            </a:r>
            <a:r>
              <a:rPr lang="en-US" dirty="0" err="1"/>
              <a:t>t</a:t>
            </a:r>
            <a:r>
              <a:rPr lang="en-US" dirty="0" err="1">
                <a:latin typeface="Calibri" panose="020F0502020204030204" pitchFamily="34" charset="0"/>
                <a:cs typeface="Calibri" panose="020F0502020204030204" pitchFamily="34" charset="0"/>
              </a:rPr>
              <a:t>é</a:t>
            </a:r>
            <a:r>
              <a:rPr lang="en-US" dirty="0" err="1"/>
              <a:t>cnicos</a:t>
            </a:r>
            <a:r>
              <a:rPr lang="en-US" dirty="0"/>
              <a:t> de “AIChE </a:t>
            </a:r>
            <a:r>
              <a:rPr lang="en-US" dirty="0" err="1"/>
              <a:t>Knovel</a:t>
            </a:r>
            <a:r>
              <a:rPr lang="en-US" dirty="0"/>
              <a:t> </a:t>
            </a:r>
            <a:r>
              <a:rPr lang="en-US" dirty="0" err="1"/>
              <a:t>eLibrary</a:t>
            </a:r>
            <a:r>
              <a:rPr lang="en-US" dirty="0"/>
              <a:t>”</a:t>
            </a:r>
          </a:p>
          <a:p>
            <a:r>
              <a:rPr lang="en-US" dirty="0" err="1"/>
              <a:t>participaci</a:t>
            </a:r>
            <a:r>
              <a:rPr lang="en-US" dirty="0" err="1">
                <a:latin typeface="Calibri" panose="020F0502020204030204" pitchFamily="34" charset="0"/>
                <a:cs typeface="Calibri" panose="020F0502020204030204" pitchFamily="34" charset="0"/>
              </a:rPr>
              <a:t>ó</a:t>
            </a:r>
            <a:r>
              <a:rPr lang="en-US" dirty="0" err="1"/>
              <a:t>n</a:t>
            </a:r>
            <a:r>
              <a:rPr lang="en-US" dirty="0"/>
              <a:t> </a:t>
            </a:r>
            <a:r>
              <a:rPr lang="en-US" dirty="0" err="1"/>
              <a:t>en</a:t>
            </a:r>
            <a:r>
              <a:rPr lang="en-US" dirty="0"/>
              <a:t> </a:t>
            </a:r>
            <a:r>
              <a:rPr lang="en-US" dirty="0" err="1"/>
              <a:t>conferencias</a:t>
            </a:r>
            <a:r>
              <a:rPr lang="en-US" dirty="0"/>
              <a:t> </a:t>
            </a:r>
            <a:r>
              <a:rPr lang="en-US" dirty="0" err="1"/>
              <a:t>regionales</a:t>
            </a:r>
            <a:r>
              <a:rPr lang="en-US" dirty="0"/>
              <a:t> de </a:t>
            </a:r>
            <a:r>
              <a:rPr lang="en-US" dirty="0" err="1"/>
              <a:t>estudiantes</a:t>
            </a:r>
            <a:endParaRPr lang="en-US" dirty="0"/>
          </a:p>
          <a:p>
            <a:r>
              <a:rPr lang="en-US" dirty="0" err="1"/>
              <a:t>revista</a:t>
            </a:r>
            <a:r>
              <a:rPr lang="en-US" dirty="0"/>
              <a:t> CEP (Chemical Engineering Progress) a </a:t>
            </a:r>
            <a:r>
              <a:rPr lang="en-US" dirty="0" err="1"/>
              <a:t>trav</a:t>
            </a:r>
            <a:r>
              <a:rPr lang="en-US" dirty="0" err="1">
                <a:latin typeface="Calibri" panose="020F0502020204030204" pitchFamily="34" charset="0"/>
                <a:cs typeface="Calibri" panose="020F0502020204030204" pitchFamily="34" charset="0"/>
              </a:rPr>
              <a:t>é</a:t>
            </a:r>
            <a:r>
              <a:rPr lang="en-US" dirty="0" err="1"/>
              <a:t>s</a:t>
            </a:r>
            <a:r>
              <a:rPr lang="en-US" dirty="0"/>
              <a:t> de un “app”</a:t>
            </a:r>
          </a:p>
          <a:p>
            <a:r>
              <a:rPr lang="en-US" dirty="0" err="1"/>
              <a:t>bolet</a:t>
            </a:r>
            <a:r>
              <a:rPr lang="en-US" dirty="0" err="1">
                <a:latin typeface="Calibri" panose="020F0502020204030204" pitchFamily="34" charset="0"/>
                <a:cs typeface="Calibri" panose="020F0502020204030204" pitchFamily="34" charset="0"/>
              </a:rPr>
              <a:t>í</a:t>
            </a:r>
            <a:r>
              <a:rPr lang="en-US" dirty="0" err="1"/>
              <a:t>n</a:t>
            </a:r>
            <a:r>
              <a:rPr lang="en-US" dirty="0"/>
              <a:t> para </a:t>
            </a:r>
            <a:r>
              <a:rPr lang="en-US" dirty="0" err="1"/>
              <a:t>estudiantes</a:t>
            </a:r>
            <a:r>
              <a:rPr lang="en-US" dirty="0"/>
              <a:t> (</a:t>
            </a:r>
            <a:r>
              <a:rPr lang="en-US" dirty="0">
                <a:hlinkClick r:id="rId4"/>
              </a:rPr>
              <a:t>www.aiche.org/studentnewsletter</a:t>
            </a:r>
            <a:r>
              <a:rPr lang="en-US" dirty="0"/>
              <a:t>)</a:t>
            </a:r>
          </a:p>
          <a:p>
            <a:endParaRPr lang="en-US" dirty="0"/>
          </a:p>
          <a:p>
            <a:endParaRPr lang="en-US" dirty="0"/>
          </a:p>
        </p:txBody>
      </p:sp>
    </p:spTree>
    <p:extLst>
      <p:ext uri="{BB962C8B-B14F-4D97-AF65-F5344CB8AC3E}">
        <p14:creationId xmlns:p14="http://schemas.microsoft.com/office/powerpoint/2010/main" val="2857348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864B0-C71D-DFC2-F8FF-02CD0A815BBF}"/>
              </a:ext>
            </a:extLst>
          </p:cNvPr>
          <p:cNvSpPr>
            <a:spLocks noGrp="1"/>
          </p:cNvSpPr>
          <p:nvPr>
            <p:ph type="title"/>
          </p:nvPr>
        </p:nvSpPr>
        <p:spPr/>
        <p:txBody>
          <a:bodyPr/>
          <a:lstStyle/>
          <a:p>
            <a:r>
              <a:rPr lang="en-US" b="1" dirty="0"/>
              <a:t>AIChE Academy</a:t>
            </a:r>
          </a:p>
        </p:txBody>
      </p:sp>
      <p:sp>
        <p:nvSpPr>
          <p:cNvPr id="3" name="Content Placeholder 2">
            <a:extLst>
              <a:ext uri="{FF2B5EF4-FFF2-40B4-BE49-F238E27FC236}">
                <a16:creationId xmlns:a16="http://schemas.microsoft.com/office/drawing/2014/main" id="{D464758C-41EB-2373-4927-9670961C95A6}"/>
              </a:ext>
            </a:extLst>
          </p:cNvPr>
          <p:cNvSpPr>
            <a:spLocks noGrp="1"/>
          </p:cNvSpPr>
          <p:nvPr>
            <p:ph idx="1"/>
          </p:nvPr>
        </p:nvSpPr>
        <p:spPr>
          <a:xfrm>
            <a:off x="5083444" y="4234070"/>
            <a:ext cx="6270355" cy="1942892"/>
          </a:xfrm>
        </p:spPr>
        <p:txBody>
          <a:bodyPr/>
          <a:lstStyle/>
          <a:p>
            <a:r>
              <a:rPr lang="en-US" dirty="0" err="1"/>
              <a:t>Cientos</a:t>
            </a:r>
            <a:r>
              <a:rPr lang="en-US" dirty="0"/>
              <a:t> de webinars </a:t>
            </a:r>
            <a:r>
              <a:rPr lang="en-US" dirty="0" err="1"/>
              <a:t>en</a:t>
            </a:r>
            <a:r>
              <a:rPr lang="en-US" dirty="0"/>
              <a:t> </a:t>
            </a:r>
            <a:r>
              <a:rPr lang="en-US" dirty="0" err="1"/>
              <a:t>muchos</a:t>
            </a:r>
            <a:r>
              <a:rPr lang="en-US" dirty="0"/>
              <a:t> </a:t>
            </a:r>
            <a:r>
              <a:rPr lang="en-US" dirty="0" err="1"/>
              <a:t>temas</a:t>
            </a:r>
            <a:r>
              <a:rPr lang="en-US" dirty="0"/>
              <a:t> </a:t>
            </a:r>
            <a:r>
              <a:rPr lang="en-US" dirty="0" err="1"/>
              <a:t>t</a:t>
            </a:r>
            <a:r>
              <a:rPr lang="en-US" dirty="0" err="1">
                <a:latin typeface="Calibri" panose="020F0502020204030204" pitchFamily="34" charset="0"/>
                <a:cs typeface="Calibri" panose="020F0502020204030204" pitchFamily="34" charset="0"/>
              </a:rPr>
              <a:t>é</a:t>
            </a:r>
            <a:r>
              <a:rPr lang="en-US" dirty="0" err="1"/>
              <a:t>cnicos</a:t>
            </a:r>
            <a:endParaRPr lang="en-US" dirty="0"/>
          </a:p>
        </p:txBody>
      </p:sp>
      <p:pic>
        <p:nvPicPr>
          <p:cNvPr id="5" name="Picture 4">
            <a:extLst>
              <a:ext uri="{FF2B5EF4-FFF2-40B4-BE49-F238E27FC236}">
                <a16:creationId xmlns:a16="http://schemas.microsoft.com/office/drawing/2014/main" id="{0B7AEF22-99B3-6A2E-BC51-DDB5201A2E4B}"/>
              </a:ext>
            </a:extLst>
          </p:cNvPr>
          <p:cNvPicPr>
            <a:picLocks noChangeAspect="1"/>
          </p:cNvPicPr>
          <p:nvPr/>
        </p:nvPicPr>
        <p:blipFill>
          <a:blip r:embed="rId2"/>
          <a:stretch>
            <a:fillRect/>
          </a:stretch>
        </p:blipFill>
        <p:spPr>
          <a:xfrm>
            <a:off x="4997002" y="1402597"/>
            <a:ext cx="6356797" cy="2259096"/>
          </a:xfrm>
          <a:prstGeom prst="rect">
            <a:avLst/>
          </a:prstGeom>
        </p:spPr>
      </p:pic>
      <p:pic>
        <p:nvPicPr>
          <p:cNvPr id="7" name="Picture 6">
            <a:extLst>
              <a:ext uri="{FF2B5EF4-FFF2-40B4-BE49-F238E27FC236}">
                <a16:creationId xmlns:a16="http://schemas.microsoft.com/office/drawing/2014/main" id="{395947D4-60B0-6583-BA02-A39257CB382B}"/>
              </a:ext>
            </a:extLst>
          </p:cNvPr>
          <p:cNvPicPr>
            <a:picLocks noChangeAspect="1"/>
          </p:cNvPicPr>
          <p:nvPr/>
        </p:nvPicPr>
        <p:blipFill>
          <a:blip r:embed="rId3"/>
          <a:stretch>
            <a:fillRect/>
          </a:stretch>
        </p:blipFill>
        <p:spPr>
          <a:xfrm>
            <a:off x="1273985" y="1402597"/>
            <a:ext cx="2508283" cy="5199682"/>
          </a:xfrm>
          <a:prstGeom prst="rect">
            <a:avLst/>
          </a:prstGeom>
        </p:spPr>
      </p:pic>
    </p:spTree>
    <p:extLst>
      <p:ext uri="{BB962C8B-B14F-4D97-AF65-F5344CB8AC3E}">
        <p14:creationId xmlns:p14="http://schemas.microsoft.com/office/powerpoint/2010/main" val="1026796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0A007-564B-1645-A2BA-4A06DC422BF3}"/>
              </a:ext>
            </a:extLst>
          </p:cNvPr>
          <p:cNvSpPr>
            <a:spLocks noGrp="1"/>
          </p:cNvSpPr>
          <p:nvPr>
            <p:ph type="title"/>
          </p:nvPr>
        </p:nvSpPr>
        <p:spPr/>
        <p:txBody>
          <a:bodyPr/>
          <a:lstStyle/>
          <a:p>
            <a:r>
              <a:rPr lang="en-US" b="1" dirty="0"/>
              <a:t>AIChE </a:t>
            </a:r>
            <a:r>
              <a:rPr lang="en-US" b="1" dirty="0" err="1"/>
              <a:t>Knovel</a:t>
            </a:r>
            <a:r>
              <a:rPr lang="en-US" b="1" dirty="0"/>
              <a:t> </a:t>
            </a:r>
            <a:r>
              <a:rPr lang="en-US" b="1" dirty="0" err="1"/>
              <a:t>eLibrary</a:t>
            </a:r>
            <a:endParaRPr lang="en-US" b="1" dirty="0"/>
          </a:p>
        </p:txBody>
      </p:sp>
      <p:sp>
        <p:nvSpPr>
          <p:cNvPr id="3" name="Content Placeholder 2">
            <a:extLst>
              <a:ext uri="{FF2B5EF4-FFF2-40B4-BE49-F238E27FC236}">
                <a16:creationId xmlns:a16="http://schemas.microsoft.com/office/drawing/2014/main" id="{68D0748A-8DB2-D9E6-2009-485609496646}"/>
              </a:ext>
            </a:extLst>
          </p:cNvPr>
          <p:cNvSpPr>
            <a:spLocks noGrp="1"/>
          </p:cNvSpPr>
          <p:nvPr>
            <p:ph idx="1"/>
          </p:nvPr>
        </p:nvSpPr>
        <p:spPr>
          <a:xfrm>
            <a:off x="838200" y="1825625"/>
            <a:ext cx="10515600" cy="2958410"/>
          </a:xfrm>
        </p:spPr>
        <p:txBody>
          <a:bodyPr/>
          <a:lstStyle/>
          <a:p>
            <a:pPr marL="0" indent="0">
              <a:buNone/>
            </a:pPr>
            <a:r>
              <a:rPr lang="en-US" dirty="0">
                <a:hlinkClick r:id="rId2"/>
              </a:rPr>
              <a:t>www.aiche.org/elibrary</a:t>
            </a:r>
            <a:endParaRPr lang="en-US" dirty="0"/>
          </a:p>
          <a:p>
            <a:r>
              <a:rPr lang="en-US" dirty="0" err="1"/>
              <a:t>Acceso</a:t>
            </a:r>
            <a:r>
              <a:rPr lang="en-US" dirty="0"/>
              <a:t> a </a:t>
            </a:r>
            <a:r>
              <a:rPr lang="en-US" dirty="0" err="1"/>
              <a:t>textos</a:t>
            </a:r>
            <a:r>
              <a:rPr lang="en-US" dirty="0"/>
              <a:t> de </a:t>
            </a:r>
            <a:r>
              <a:rPr lang="en-US" dirty="0" err="1"/>
              <a:t>ingenier</a:t>
            </a:r>
            <a:r>
              <a:rPr lang="en-US" dirty="0" err="1">
                <a:latin typeface="Calibri" panose="020F0502020204030204" pitchFamily="34" charset="0"/>
                <a:cs typeface="Calibri" panose="020F0502020204030204" pitchFamily="34" charset="0"/>
              </a:rPr>
              <a:t>í</a:t>
            </a:r>
            <a:r>
              <a:rPr lang="en-US" dirty="0" err="1"/>
              <a:t>a</a:t>
            </a:r>
            <a:r>
              <a:rPr lang="en-US" dirty="0"/>
              <a:t> </a:t>
            </a:r>
            <a:r>
              <a:rPr lang="en-US" dirty="0" err="1"/>
              <a:t>qu</a:t>
            </a:r>
            <a:r>
              <a:rPr lang="en-US" dirty="0" err="1">
                <a:latin typeface="Calibri" panose="020F0502020204030204" pitchFamily="34" charset="0"/>
                <a:cs typeface="Calibri" panose="020F0502020204030204" pitchFamily="34" charset="0"/>
              </a:rPr>
              <a:t>í</a:t>
            </a:r>
            <a:r>
              <a:rPr lang="en-US" dirty="0" err="1"/>
              <a:t>mica</a:t>
            </a:r>
            <a:r>
              <a:rPr lang="en-US" dirty="0"/>
              <a:t>, </a:t>
            </a:r>
            <a:r>
              <a:rPr lang="en-US" dirty="0" err="1"/>
              <a:t>manuales</a:t>
            </a:r>
            <a:r>
              <a:rPr lang="en-US" dirty="0"/>
              <a:t>, </a:t>
            </a:r>
            <a:r>
              <a:rPr lang="en-US" dirty="0" err="1"/>
              <a:t>est</a:t>
            </a:r>
            <a:r>
              <a:rPr lang="en-US" dirty="0" err="1">
                <a:latin typeface="Calibri" panose="020F0502020204030204" pitchFamily="34" charset="0"/>
                <a:cs typeface="Calibri" panose="020F0502020204030204" pitchFamily="34" charset="0"/>
              </a:rPr>
              <a:t>á</a:t>
            </a:r>
            <a:r>
              <a:rPr lang="en-US" dirty="0" err="1"/>
              <a:t>ndares</a:t>
            </a:r>
            <a:r>
              <a:rPr lang="en-US" dirty="0"/>
              <a:t> y bases de </a:t>
            </a:r>
            <a:r>
              <a:rPr lang="en-US" dirty="0" err="1"/>
              <a:t>datos</a:t>
            </a:r>
            <a:r>
              <a:rPr lang="en-US" dirty="0"/>
              <a:t> </a:t>
            </a:r>
            <a:r>
              <a:rPr lang="en-US" dirty="0" err="1"/>
              <a:t>en</a:t>
            </a:r>
            <a:r>
              <a:rPr lang="en-US" dirty="0"/>
              <a:t> </a:t>
            </a:r>
            <a:r>
              <a:rPr lang="en-US" dirty="0" err="1"/>
              <a:t>l</a:t>
            </a:r>
            <a:r>
              <a:rPr lang="en-US" dirty="0" err="1">
                <a:latin typeface="Calibri" panose="020F0502020204030204" pitchFamily="34" charset="0"/>
                <a:cs typeface="Calibri" panose="020F0502020204030204" pitchFamily="34" charset="0"/>
              </a:rPr>
              <a:t>í</a:t>
            </a:r>
            <a:r>
              <a:rPr lang="en-US" dirty="0" err="1"/>
              <a:t>nea</a:t>
            </a:r>
            <a:r>
              <a:rPr lang="en-US" dirty="0"/>
              <a:t> o a </a:t>
            </a:r>
            <a:r>
              <a:rPr lang="en-US" dirty="0" err="1"/>
              <a:t>trav</a:t>
            </a:r>
            <a:r>
              <a:rPr lang="en-US" dirty="0" err="1">
                <a:latin typeface="Calibri" panose="020F0502020204030204" pitchFamily="34" charset="0"/>
                <a:cs typeface="Calibri" panose="020F0502020204030204" pitchFamily="34" charset="0"/>
              </a:rPr>
              <a:t>é</a:t>
            </a:r>
            <a:r>
              <a:rPr lang="en-US" dirty="0" err="1"/>
              <a:t>s</a:t>
            </a:r>
            <a:r>
              <a:rPr lang="en-US" dirty="0"/>
              <a:t> del app “</a:t>
            </a:r>
            <a:r>
              <a:rPr lang="en-US" dirty="0" err="1"/>
              <a:t>Knovel</a:t>
            </a:r>
            <a:r>
              <a:rPr lang="en-US" dirty="0"/>
              <a:t> </a:t>
            </a:r>
            <a:r>
              <a:rPr lang="en-US" dirty="0" err="1"/>
              <a:t>ToGo</a:t>
            </a:r>
            <a:r>
              <a:rPr lang="en-US" dirty="0"/>
              <a:t>”</a:t>
            </a:r>
          </a:p>
          <a:p>
            <a:r>
              <a:rPr lang="en-US" dirty="0" err="1"/>
              <a:t>Disponibilidad</a:t>
            </a:r>
            <a:r>
              <a:rPr lang="en-US" dirty="0"/>
              <a:t> de </a:t>
            </a:r>
            <a:r>
              <a:rPr lang="en-US" dirty="0" err="1"/>
              <a:t>herramientas</a:t>
            </a:r>
            <a:r>
              <a:rPr lang="en-US" dirty="0"/>
              <a:t> </a:t>
            </a:r>
            <a:r>
              <a:rPr lang="en-US" dirty="0" err="1"/>
              <a:t>anal</a:t>
            </a:r>
            <a:r>
              <a:rPr lang="en-US" dirty="0" err="1">
                <a:latin typeface="Calibri" panose="020F0502020204030204" pitchFamily="34" charset="0"/>
                <a:cs typeface="Calibri" panose="020F0502020204030204" pitchFamily="34" charset="0"/>
              </a:rPr>
              <a:t>í</a:t>
            </a:r>
            <a:r>
              <a:rPr lang="en-US" dirty="0" err="1"/>
              <a:t>ticas</a:t>
            </a:r>
            <a:r>
              <a:rPr lang="en-US" dirty="0"/>
              <a:t> para </a:t>
            </a:r>
            <a:r>
              <a:rPr lang="en-US" dirty="0" err="1"/>
              <a:t>personalizar</a:t>
            </a:r>
            <a:r>
              <a:rPr lang="en-US" dirty="0"/>
              <a:t> la </a:t>
            </a:r>
            <a:r>
              <a:rPr lang="en-US" dirty="0" err="1"/>
              <a:t>b</a:t>
            </a:r>
            <a:r>
              <a:rPr lang="en-US" dirty="0" err="1">
                <a:latin typeface="Calibri" panose="020F0502020204030204" pitchFamily="34" charset="0"/>
                <a:cs typeface="Calibri" panose="020F0502020204030204" pitchFamily="34" charset="0"/>
              </a:rPr>
              <a:t>ú</a:t>
            </a:r>
            <a:r>
              <a:rPr lang="en-US" dirty="0" err="1"/>
              <a:t>squeda</a:t>
            </a:r>
            <a:r>
              <a:rPr lang="en-US" dirty="0"/>
              <a:t> de </a:t>
            </a:r>
            <a:r>
              <a:rPr lang="en-US" dirty="0" err="1"/>
              <a:t>informaci</a:t>
            </a:r>
            <a:r>
              <a:rPr lang="en-US" dirty="0" err="1">
                <a:latin typeface="Calibri" panose="020F0502020204030204" pitchFamily="34" charset="0"/>
                <a:cs typeface="Calibri" panose="020F0502020204030204" pitchFamily="34" charset="0"/>
              </a:rPr>
              <a:t>ó</a:t>
            </a:r>
            <a:r>
              <a:rPr lang="en-US" dirty="0" err="1"/>
              <a:t>n</a:t>
            </a:r>
            <a:endParaRPr lang="en-US" dirty="0"/>
          </a:p>
        </p:txBody>
      </p:sp>
      <p:pic>
        <p:nvPicPr>
          <p:cNvPr id="4" name="Picture 3" descr="A close up of a sign&#10;&#10;Description generated with very high confidence">
            <a:hlinkClick r:id="rId3"/>
            <a:extLst>
              <a:ext uri="{FF2B5EF4-FFF2-40B4-BE49-F238E27FC236}">
                <a16:creationId xmlns:a16="http://schemas.microsoft.com/office/drawing/2014/main" id="{B3BBDA79-2840-7BB9-D25E-4B55AAA47BCA}"/>
              </a:ext>
            </a:extLst>
          </p:cNvPr>
          <p:cNvPicPr>
            <a:picLocks noChangeAspect="1"/>
          </p:cNvPicPr>
          <p:nvPr/>
        </p:nvPicPr>
        <p:blipFill>
          <a:blip r:embed="rId4"/>
          <a:stretch>
            <a:fillRect/>
          </a:stretch>
        </p:blipFill>
        <p:spPr>
          <a:xfrm>
            <a:off x="2011274" y="4986667"/>
            <a:ext cx="3568700" cy="1054100"/>
          </a:xfrm>
          <a:prstGeom prst="rect">
            <a:avLst/>
          </a:prstGeom>
        </p:spPr>
      </p:pic>
      <p:pic>
        <p:nvPicPr>
          <p:cNvPr id="5" name="Picture 4" descr="A picture containing drawing&#10;&#10;Description generated with very high confidence">
            <a:hlinkClick r:id="rId5"/>
            <a:extLst>
              <a:ext uri="{FF2B5EF4-FFF2-40B4-BE49-F238E27FC236}">
                <a16:creationId xmlns:a16="http://schemas.microsoft.com/office/drawing/2014/main" id="{F5AE7485-A5ED-60F4-3A98-CE765FB607EB}"/>
              </a:ext>
            </a:extLst>
          </p:cNvPr>
          <p:cNvPicPr>
            <a:picLocks noChangeAspect="1"/>
          </p:cNvPicPr>
          <p:nvPr/>
        </p:nvPicPr>
        <p:blipFill>
          <a:blip r:embed="rId6"/>
          <a:stretch>
            <a:fillRect/>
          </a:stretch>
        </p:blipFill>
        <p:spPr>
          <a:xfrm>
            <a:off x="6410385" y="4986667"/>
            <a:ext cx="3454400" cy="1054100"/>
          </a:xfrm>
          <a:prstGeom prst="rect">
            <a:avLst/>
          </a:prstGeom>
        </p:spPr>
      </p:pic>
    </p:spTree>
    <p:extLst>
      <p:ext uri="{BB962C8B-B14F-4D97-AF65-F5344CB8AC3E}">
        <p14:creationId xmlns:p14="http://schemas.microsoft.com/office/powerpoint/2010/main" val="530705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119E7-F5A2-4292-812F-20872127D5CD}"/>
              </a:ext>
            </a:extLst>
          </p:cNvPr>
          <p:cNvSpPr>
            <a:spLocks noGrp="1"/>
          </p:cNvSpPr>
          <p:nvPr>
            <p:ph type="title"/>
          </p:nvPr>
        </p:nvSpPr>
        <p:spPr/>
        <p:txBody>
          <a:bodyPr/>
          <a:lstStyle/>
          <a:p>
            <a:r>
              <a:rPr lang="en-US" b="1" dirty="0">
                <a:ea typeface="+mj-lt"/>
                <a:cs typeface="+mj-lt"/>
              </a:rPr>
              <a:t>AIChE </a:t>
            </a:r>
            <a:r>
              <a:rPr lang="en-US" b="1" dirty="0" err="1">
                <a:ea typeface="+mj-lt"/>
                <a:cs typeface="+mj-lt"/>
              </a:rPr>
              <a:t>Knovel</a:t>
            </a:r>
            <a:r>
              <a:rPr lang="en-US" b="1" dirty="0">
                <a:ea typeface="+mj-lt"/>
                <a:cs typeface="+mj-lt"/>
              </a:rPr>
              <a:t> </a:t>
            </a:r>
            <a:r>
              <a:rPr lang="en-US" b="1" dirty="0" err="1">
                <a:ea typeface="+mj-lt"/>
                <a:cs typeface="+mj-lt"/>
              </a:rPr>
              <a:t>eLibrary</a:t>
            </a:r>
            <a:endParaRPr lang="en-US" b="1" dirty="0"/>
          </a:p>
        </p:txBody>
      </p:sp>
      <p:pic>
        <p:nvPicPr>
          <p:cNvPr id="9" name="Picture 9" descr="A screenshot of a cell phone&#10;&#10;Description generated with very high confidence">
            <a:extLst>
              <a:ext uri="{FF2B5EF4-FFF2-40B4-BE49-F238E27FC236}">
                <a16:creationId xmlns:a16="http://schemas.microsoft.com/office/drawing/2014/main" id="{D62553B0-423F-4FA8-BCF2-B9FDA31D48B5}"/>
              </a:ext>
            </a:extLst>
          </p:cNvPr>
          <p:cNvPicPr>
            <a:picLocks noChangeAspect="1"/>
          </p:cNvPicPr>
          <p:nvPr/>
        </p:nvPicPr>
        <p:blipFill>
          <a:blip r:embed="rId3"/>
          <a:stretch>
            <a:fillRect/>
          </a:stretch>
        </p:blipFill>
        <p:spPr>
          <a:xfrm>
            <a:off x="1061050" y="1306444"/>
            <a:ext cx="10069900" cy="4677293"/>
          </a:xfrm>
          <a:prstGeom prst="rect">
            <a:avLst/>
          </a:prstGeom>
        </p:spPr>
      </p:pic>
    </p:spTree>
    <p:extLst>
      <p:ext uri="{BB962C8B-B14F-4D97-AF65-F5344CB8AC3E}">
        <p14:creationId xmlns:p14="http://schemas.microsoft.com/office/powerpoint/2010/main" val="2188628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0A007-564B-1645-A2BA-4A06DC422BF3}"/>
              </a:ext>
            </a:extLst>
          </p:cNvPr>
          <p:cNvSpPr>
            <a:spLocks noGrp="1"/>
          </p:cNvSpPr>
          <p:nvPr>
            <p:ph type="title"/>
          </p:nvPr>
        </p:nvSpPr>
        <p:spPr/>
        <p:txBody>
          <a:bodyPr/>
          <a:lstStyle/>
          <a:p>
            <a:r>
              <a:rPr lang="en-US" b="1" dirty="0"/>
              <a:t>AIChE Student Handbook App</a:t>
            </a:r>
          </a:p>
        </p:txBody>
      </p:sp>
      <p:sp>
        <p:nvSpPr>
          <p:cNvPr id="3" name="Content Placeholder 2">
            <a:extLst>
              <a:ext uri="{FF2B5EF4-FFF2-40B4-BE49-F238E27FC236}">
                <a16:creationId xmlns:a16="http://schemas.microsoft.com/office/drawing/2014/main" id="{68D0748A-8DB2-D9E6-2009-485609496646}"/>
              </a:ext>
            </a:extLst>
          </p:cNvPr>
          <p:cNvSpPr>
            <a:spLocks noGrp="1"/>
          </p:cNvSpPr>
          <p:nvPr>
            <p:ph idx="1"/>
          </p:nvPr>
        </p:nvSpPr>
        <p:spPr>
          <a:xfrm>
            <a:off x="838200" y="1825625"/>
            <a:ext cx="10515600" cy="2958410"/>
          </a:xfrm>
        </p:spPr>
        <p:txBody>
          <a:bodyPr/>
          <a:lstStyle/>
          <a:p>
            <a:pPr marL="0" indent="0">
              <a:buNone/>
            </a:pPr>
            <a:r>
              <a:rPr lang="en-US" dirty="0">
                <a:hlinkClick r:id="rId2"/>
              </a:rPr>
              <a:t>www.aiche.org/studenthandbook</a:t>
            </a:r>
            <a:endParaRPr lang="en-US" dirty="0"/>
          </a:p>
          <a:p>
            <a:pPr marL="0" indent="0">
              <a:buNone/>
            </a:pPr>
            <a:r>
              <a:rPr lang="en-US" dirty="0"/>
              <a:t>Manual de </a:t>
            </a:r>
            <a:r>
              <a:rPr lang="en-US" dirty="0" err="1"/>
              <a:t>Ingenier</a:t>
            </a:r>
            <a:r>
              <a:rPr lang="en-US" dirty="0" err="1">
                <a:latin typeface="Calibri" panose="020F0502020204030204" pitchFamily="34" charset="0"/>
                <a:cs typeface="Calibri" panose="020F0502020204030204" pitchFamily="34" charset="0"/>
              </a:rPr>
              <a:t>í</a:t>
            </a:r>
            <a:r>
              <a:rPr lang="en-US" dirty="0" err="1"/>
              <a:t>a</a:t>
            </a:r>
            <a:r>
              <a:rPr lang="en-US" dirty="0"/>
              <a:t> </a:t>
            </a:r>
            <a:r>
              <a:rPr lang="en-US" dirty="0" err="1"/>
              <a:t>Qu</a:t>
            </a:r>
            <a:r>
              <a:rPr lang="en-US" dirty="0" err="1">
                <a:latin typeface="Calibri" panose="020F0502020204030204" pitchFamily="34" charset="0"/>
                <a:cs typeface="Calibri" panose="020F0502020204030204" pitchFamily="34" charset="0"/>
              </a:rPr>
              <a:t>í</a:t>
            </a:r>
            <a:r>
              <a:rPr lang="en-US" dirty="0" err="1"/>
              <a:t>mica</a:t>
            </a:r>
            <a:r>
              <a:rPr lang="en-US" dirty="0"/>
              <a:t> para </a:t>
            </a:r>
            <a:r>
              <a:rPr lang="en-US" dirty="0" err="1"/>
              <a:t>estudiantes</a:t>
            </a:r>
            <a:endParaRPr lang="en-US" dirty="0"/>
          </a:p>
          <a:p>
            <a:r>
              <a:rPr lang="en-US" dirty="0" err="1"/>
              <a:t>Instalar</a:t>
            </a:r>
            <a:r>
              <a:rPr lang="en-US" dirty="0"/>
              <a:t> </a:t>
            </a:r>
            <a:r>
              <a:rPr lang="en-US" dirty="0" err="1"/>
              <a:t>como</a:t>
            </a:r>
            <a:r>
              <a:rPr lang="en-US" dirty="0"/>
              <a:t> app </a:t>
            </a:r>
            <a:r>
              <a:rPr lang="en-US" dirty="0" err="1"/>
              <a:t>en</a:t>
            </a:r>
            <a:r>
              <a:rPr lang="en-US" dirty="0"/>
              <a:t> </a:t>
            </a:r>
            <a:r>
              <a:rPr lang="en-US" dirty="0" err="1"/>
              <a:t>tu</a:t>
            </a:r>
            <a:r>
              <a:rPr lang="en-US" dirty="0"/>
              <a:t> </a:t>
            </a:r>
            <a:r>
              <a:rPr lang="en-US" dirty="0" err="1"/>
              <a:t>celular</a:t>
            </a:r>
            <a:endParaRPr lang="en-US" dirty="0"/>
          </a:p>
          <a:p>
            <a:r>
              <a:rPr lang="en-US" dirty="0" err="1"/>
              <a:t>Descargar</a:t>
            </a:r>
            <a:r>
              <a:rPr lang="en-US" dirty="0"/>
              <a:t> </a:t>
            </a:r>
            <a:r>
              <a:rPr lang="en-US" dirty="0" err="1"/>
              <a:t>en</a:t>
            </a:r>
            <a:r>
              <a:rPr lang="en-US" dirty="0"/>
              <a:t> </a:t>
            </a:r>
            <a:r>
              <a:rPr lang="en-US" dirty="0" err="1"/>
              <a:t>formato</a:t>
            </a:r>
            <a:r>
              <a:rPr lang="en-US" dirty="0"/>
              <a:t> PDF</a:t>
            </a:r>
          </a:p>
        </p:txBody>
      </p:sp>
      <p:pic>
        <p:nvPicPr>
          <p:cNvPr id="4" name="Picture 3" descr="A close up of a sign&#10;&#10;Description generated with very high confidence">
            <a:hlinkClick r:id="rId3"/>
            <a:extLst>
              <a:ext uri="{FF2B5EF4-FFF2-40B4-BE49-F238E27FC236}">
                <a16:creationId xmlns:a16="http://schemas.microsoft.com/office/drawing/2014/main" id="{B3BBDA79-2840-7BB9-D25E-4B55AAA47BCA}"/>
              </a:ext>
            </a:extLst>
          </p:cNvPr>
          <p:cNvPicPr>
            <a:picLocks noChangeAspect="1"/>
          </p:cNvPicPr>
          <p:nvPr/>
        </p:nvPicPr>
        <p:blipFill>
          <a:blip r:embed="rId4"/>
          <a:stretch>
            <a:fillRect/>
          </a:stretch>
        </p:blipFill>
        <p:spPr>
          <a:xfrm>
            <a:off x="2011274" y="4986667"/>
            <a:ext cx="3568700" cy="1054100"/>
          </a:xfrm>
          <a:prstGeom prst="rect">
            <a:avLst/>
          </a:prstGeom>
        </p:spPr>
      </p:pic>
      <p:pic>
        <p:nvPicPr>
          <p:cNvPr id="5" name="Picture 4" descr="A picture containing drawing&#10;&#10;Description generated with very high confidence">
            <a:hlinkClick r:id="rId5"/>
            <a:extLst>
              <a:ext uri="{FF2B5EF4-FFF2-40B4-BE49-F238E27FC236}">
                <a16:creationId xmlns:a16="http://schemas.microsoft.com/office/drawing/2014/main" id="{F5AE7485-A5ED-60F4-3A98-CE765FB607EB}"/>
              </a:ext>
            </a:extLst>
          </p:cNvPr>
          <p:cNvPicPr>
            <a:picLocks noChangeAspect="1"/>
          </p:cNvPicPr>
          <p:nvPr/>
        </p:nvPicPr>
        <p:blipFill>
          <a:blip r:embed="rId6"/>
          <a:stretch>
            <a:fillRect/>
          </a:stretch>
        </p:blipFill>
        <p:spPr>
          <a:xfrm>
            <a:off x="6410385" y="4986667"/>
            <a:ext cx="3454400" cy="1054100"/>
          </a:xfrm>
          <a:prstGeom prst="rect">
            <a:avLst/>
          </a:prstGeom>
        </p:spPr>
      </p:pic>
    </p:spTree>
    <p:extLst>
      <p:ext uri="{BB962C8B-B14F-4D97-AF65-F5344CB8AC3E}">
        <p14:creationId xmlns:p14="http://schemas.microsoft.com/office/powerpoint/2010/main" val="4106517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119E7-F5A2-4292-812F-20872127D5CD}"/>
              </a:ext>
            </a:extLst>
          </p:cNvPr>
          <p:cNvSpPr>
            <a:spLocks noGrp="1"/>
          </p:cNvSpPr>
          <p:nvPr>
            <p:ph type="title"/>
          </p:nvPr>
        </p:nvSpPr>
        <p:spPr/>
        <p:txBody>
          <a:bodyPr/>
          <a:lstStyle/>
          <a:p>
            <a:r>
              <a:rPr lang="en-US" b="1" dirty="0">
                <a:ea typeface="+mj-lt"/>
                <a:cs typeface="+mj-lt"/>
              </a:rPr>
              <a:t>AIChE Student Handbook App</a:t>
            </a:r>
          </a:p>
        </p:txBody>
      </p:sp>
      <p:pic>
        <p:nvPicPr>
          <p:cNvPr id="4" name="Picture 4" descr="A picture containing food, holding, phone&#10;&#10;Description generated with very high confidence">
            <a:extLst>
              <a:ext uri="{FF2B5EF4-FFF2-40B4-BE49-F238E27FC236}">
                <a16:creationId xmlns:a16="http://schemas.microsoft.com/office/drawing/2014/main" id="{63512272-63D8-4EED-917D-7A39A2DB211E}"/>
              </a:ext>
            </a:extLst>
          </p:cNvPr>
          <p:cNvPicPr>
            <a:picLocks noChangeAspect="1"/>
          </p:cNvPicPr>
          <p:nvPr/>
        </p:nvPicPr>
        <p:blipFill>
          <a:blip r:embed="rId3"/>
          <a:stretch>
            <a:fillRect/>
          </a:stretch>
        </p:blipFill>
        <p:spPr>
          <a:xfrm>
            <a:off x="611038" y="978976"/>
            <a:ext cx="2976113" cy="5331365"/>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95" t="-157" r="-295" b="492"/>
          <a:stretch/>
        </p:blipFill>
        <p:spPr>
          <a:xfrm>
            <a:off x="8523423" y="978976"/>
            <a:ext cx="2872711" cy="533136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4299" y="978976"/>
            <a:ext cx="2981924" cy="5331365"/>
          </a:xfrm>
          <a:prstGeom prst="rect">
            <a:avLst/>
          </a:prstGeom>
        </p:spPr>
      </p:pic>
    </p:spTree>
    <p:extLst>
      <p:ext uri="{BB962C8B-B14F-4D97-AF65-F5344CB8AC3E}">
        <p14:creationId xmlns:p14="http://schemas.microsoft.com/office/powerpoint/2010/main" val="1201656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3FA97-ABEF-5339-6B5D-2D19088A12C4}"/>
              </a:ext>
            </a:extLst>
          </p:cNvPr>
          <p:cNvSpPr>
            <a:spLocks noGrp="1"/>
          </p:cNvSpPr>
          <p:nvPr>
            <p:ph type="title"/>
          </p:nvPr>
        </p:nvSpPr>
        <p:spPr/>
        <p:txBody>
          <a:bodyPr/>
          <a:lstStyle/>
          <a:p>
            <a:r>
              <a:rPr lang="en-US" b="1" dirty="0" err="1"/>
              <a:t>Conclusiones</a:t>
            </a:r>
            <a:endParaRPr lang="en-US" b="1" dirty="0"/>
          </a:p>
        </p:txBody>
      </p:sp>
      <p:sp>
        <p:nvSpPr>
          <p:cNvPr id="3" name="Content Placeholder 2">
            <a:extLst>
              <a:ext uri="{FF2B5EF4-FFF2-40B4-BE49-F238E27FC236}">
                <a16:creationId xmlns:a16="http://schemas.microsoft.com/office/drawing/2014/main" id="{FA7BF04B-583C-ABBF-58BE-F8F94E19AB15}"/>
              </a:ext>
            </a:extLst>
          </p:cNvPr>
          <p:cNvSpPr>
            <a:spLocks noGrp="1"/>
          </p:cNvSpPr>
          <p:nvPr>
            <p:ph idx="1"/>
          </p:nvPr>
        </p:nvSpPr>
        <p:spPr/>
        <p:txBody>
          <a:bodyPr/>
          <a:lstStyle/>
          <a:p>
            <a:r>
              <a:rPr lang="en-US" dirty="0" err="1"/>
              <a:t>Participar</a:t>
            </a:r>
            <a:r>
              <a:rPr lang="en-US" dirty="0"/>
              <a:t> </a:t>
            </a:r>
            <a:r>
              <a:rPr lang="en-US" dirty="0" err="1"/>
              <a:t>activamente</a:t>
            </a:r>
            <a:r>
              <a:rPr lang="en-US" dirty="0"/>
              <a:t> </a:t>
            </a:r>
            <a:r>
              <a:rPr lang="en-US" dirty="0" err="1"/>
              <a:t>en</a:t>
            </a:r>
            <a:r>
              <a:rPr lang="en-US" dirty="0"/>
              <a:t> </a:t>
            </a:r>
            <a:r>
              <a:rPr lang="en-US" dirty="0" err="1"/>
              <a:t>AIChE</a:t>
            </a:r>
            <a:r>
              <a:rPr lang="en-US" dirty="0"/>
              <a:t> </a:t>
            </a:r>
            <a:r>
              <a:rPr lang="en-US" dirty="0" err="1"/>
              <a:t>trae</a:t>
            </a:r>
            <a:r>
              <a:rPr lang="en-US" dirty="0"/>
              <a:t> </a:t>
            </a:r>
            <a:r>
              <a:rPr lang="en-US" dirty="0" err="1"/>
              <a:t>muchos</a:t>
            </a:r>
            <a:r>
              <a:rPr lang="en-US" dirty="0"/>
              <a:t> </a:t>
            </a:r>
            <a:r>
              <a:rPr lang="en-US" dirty="0" err="1"/>
              <a:t>beneficios</a:t>
            </a:r>
            <a:r>
              <a:rPr lang="en-US" dirty="0"/>
              <a:t> y </a:t>
            </a:r>
            <a:r>
              <a:rPr lang="en-US" dirty="0" err="1"/>
              <a:t>satisfacciones</a:t>
            </a:r>
            <a:endParaRPr lang="en-US" dirty="0"/>
          </a:p>
          <a:p>
            <a:pPr lvl="1">
              <a:lnSpc>
                <a:spcPct val="150000"/>
              </a:lnSpc>
              <a:buFont typeface="Wingdings" panose="05000000000000000000" pitchFamily="2" charset="2"/>
              <a:buChar char="Ø"/>
            </a:pPr>
            <a:r>
              <a:rPr lang="en-US" dirty="0" err="1"/>
              <a:t>Oportunidad</a:t>
            </a:r>
            <a:r>
              <a:rPr lang="en-US" dirty="0"/>
              <a:t> para </a:t>
            </a:r>
            <a:r>
              <a:rPr lang="en-US" dirty="0" err="1"/>
              <a:t>aprender</a:t>
            </a:r>
            <a:r>
              <a:rPr lang="en-US" dirty="0"/>
              <a:t> de </a:t>
            </a:r>
            <a:r>
              <a:rPr lang="en-US" dirty="0" err="1"/>
              <a:t>temas</a:t>
            </a:r>
            <a:r>
              <a:rPr lang="en-US" dirty="0"/>
              <a:t> </a:t>
            </a:r>
            <a:r>
              <a:rPr lang="en-US" dirty="0" err="1"/>
              <a:t>t</a:t>
            </a:r>
            <a:r>
              <a:rPr lang="en-US" dirty="0" err="1">
                <a:latin typeface="Calibri" panose="020F0502020204030204" pitchFamily="34" charset="0"/>
                <a:cs typeface="Calibri" panose="020F0502020204030204" pitchFamily="34" charset="0"/>
              </a:rPr>
              <a:t>é</a:t>
            </a:r>
            <a:r>
              <a:rPr lang="en-US" dirty="0" err="1"/>
              <a:t>cnicos</a:t>
            </a:r>
            <a:r>
              <a:rPr lang="en-US" dirty="0"/>
              <a:t> y no </a:t>
            </a:r>
            <a:r>
              <a:rPr lang="en-US" dirty="0" err="1"/>
              <a:t>t</a:t>
            </a:r>
            <a:r>
              <a:rPr lang="en-US" dirty="0" err="1">
                <a:latin typeface="Calibri" panose="020F0502020204030204" pitchFamily="34" charset="0"/>
                <a:cs typeface="Calibri" panose="020F0502020204030204" pitchFamily="34" charset="0"/>
              </a:rPr>
              <a:t>é</a:t>
            </a:r>
            <a:r>
              <a:rPr lang="en-US" dirty="0" err="1"/>
              <a:t>cnicos</a:t>
            </a:r>
            <a:endParaRPr lang="en-US" dirty="0"/>
          </a:p>
          <a:p>
            <a:pPr lvl="1">
              <a:lnSpc>
                <a:spcPct val="150000"/>
              </a:lnSpc>
              <a:buFont typeface="Wingdings" panose="05000000000000000000" pitchFamily="2" charset="2"/>
              <a:buChar char="Ø"/>
            </a:pPr>
            <a:r>
              <a:rPr lang="en-US" dirty="0" err="1"/>
              <a:t>Acceso</a:t>
            </a:r>
            <a:r>
              <a:rPr lang="en-US" dirty="0"/>
              <a:t> a material </a:t>
            </a:r>
            <a:r>
              <a:rPr lang="en-US" dirty="0" err="1"/>
              <a:t>t</a:t>
            </a:r>
            <a:r>
              <a:rPr lang="en-US" dirty="0" err="1">
                <a:latin typeface="Calibri" panose="020F0502020204030204" pitchFamily="34" charset="0"/>
                <a:cs typeface="Calibri" panose="020F0502020204030204" pitchFamily="34" charset="0"/>
              </a:rPr>
              <a:t>é</a:t>
            </a:r>
            <a:r>
              <a:rPr lang="en-US" dirty="0" err="1"/>
              <a:t>cnico</a:t>
            </a:r>
            <a:r>
              <a:rPr lang="en-US" dirty="0"/>
              <a:t> </a:t>
            </a:r>
            <a:r>
              <a:rPr lang="en-US" dirty="0" err="1"/>
              <a:t>durante</a:t>
            </a:r>
            <a:r>
              <a:rPr lang="en-US" dirty="0"/>
              <a:t> la </a:t>
            </a:r>
            <a:r>
              <a:rPr lang="en-US" dirty="0" err="1"/>
              <a:t>carrera</a:t>
            </a:r>
            <a:r>
              <a:rPr lang="en-US" dirty="0"/>
              <a:t> y </a:t>
            </a:r>
            <a:r>
              <a:rPr lang="en-US" dirty="0" err="1"/>
              <a:t>desempe</a:t>
            </a:r>
            <a:r>
              <a:rPr lang="en-US" dirty="0" err="1">
                <a:latin typeface="Calibri" panose="020F0502020204030204" pitchFamily="34" charset="0"/>
                <a:cs typeface="Calibri" panose="020F0502020204030204" pitchFamily="34" charset="0"/>
              </a:rPr>
              <a:t>ñ</a:t>
            </a:r>
            <a:r>
              <a:rPr lang="en-US" dirty="0" err="1"/>
              <a:t>o</a:t>
            </a:r>
            <a:r>
              <a:rPr lang="en-US" dirty="0"/>
              <a:t> </a:t>
            </a:r>
            <a:r>
              <a:rPr lang="en-US" dirty="0" err="1"/>
              <a:t>profesional</a:t>
            </a:r>
            <a:endParaRPr lang="en-US" dirty="0"/>
          </a:p>
          <a:p>
            <a:pPr lvl="1">
              <a:lnSpc>
                <a:spcPct val="150000"/>
              </a:lnSpc>
              <a:buFont typeface="Wingdings" panose="05000000000000000000" pitchFamily="2" charset="2"/>
              <a:buChar char="Ø"/>
            </a:pPr>
            <a:r>
              <a:rPr lang="en-US" dirty="0" err="1"/>
              <a:t>Oportunidades</a:t>
            </a:r>
            <a:r>
              <a:rPr lang="en-US" dirty="0"/>
              <a:t> de </a:t>
            </a:r>
            <a:r>
              <a:rPr lang="en-US" dirty="0" err="1"/>
              <a:t>liderazgo</a:t>
            </a:r>
            <a:r>
              <a:rPr lang="en-US" dirty="0"/>
              <a:t> y </a:t>
            </a:r>
            <a:r>
              <a:rPr lang="en-US" dirty="0" err="1"/>
              <a:t>obtener</a:t>
            </a:r>
            <a:r>
              <a:rPr lang="en-US" dirty="0"/>
              <a:t> </a:t>
            </a:r>
            <a:r>
              <a:rPr lang="en-US" dirty="0" err="1"/>
              <a:t>experiencia</a:t>
            </a:r>
            <a:endParaRPr lang="en-US" dirty="0"/>
          </a:p>
          <a:p>
            <a:pPr lvl="1">
              <a:lnSpc>
                <a:spcPct val="150000"/>
              </a:lnSpc>
              <a:buFont typeface="Wingdings" panose="05000000000000000000" pitchFamily="2" charset="2"/>
              <a:buChar char="Ø"/>
            </a:pPr>
            <a:r>
              <a:rPr lang="en-US" dirty="0" err="1"/>
              <a:t>Hacerse</a:t>
            </a:r>
            <a:r>
              <a:rPr lang="en-US" dirty="0"/>
              <a:t> de amigos y </a:t>
            </a:r>
            <a:r>
              <a:rPr lang="en-US" dirty="0" err="1"/>
              <a:t>contactos</a:t>
            </a:r>
            <a:r>
              <a:rPr lang="en-US" dirty="0"/>
              <a:t> </a:t>
            </a:r>
            <a:r>
              <a:rPr lang="en-US" dirty="0" err="1"/>
              <a:t>profesionales</a:t>
            </a:r>
            <a:endParaRPr lang="en-US" dirty="0"/>
          </a:p>
          <a:p>
            <a:pPr lvl="1">
              <a:lnSpc>
                <a:spcPct val="150000"/>
              </a:lnSpc>
              <a:buFont typeface="Wingdings" panose="05000000000000000000" pitchFamily="2" charset="2"/>
              <a:buChar char="Ø"/>
            </a:pPr>
            <a:r>
              <a:rPr lang="en-US" dirty="0" err="1"/>
              <a:t>Aumentar</a:t>
            </a:r>
            <a:r>
              <a:rPr lang="en-US" dirty="0"/>
              <a:t> la red de </a:t>
            </a:r>
            <a:r>
              <a:rPr lang="en-US" dirty="0" err="1"/>
              <a:t>contactos</a:t>
            </a:r>
            <a:endParaRPr lang="en-US" dirty="0"/>
          </a:p>
        </p:txBody>
      </p:sp>
    </p:spTree>
    <p:extLst>
      <p:ext uri="{BB962C8B-B14F-4D97-AF65-F5344CB8AC3E}">
        <p14:creationId xmlns:p14="http://schemas.microsoft.com/office/powerpoint/2010/main" val="3445894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3D974-1F13-3B93-7620-9B7D19235C95}"/>
              </a:ext>
            </a:extLst>
          </p:cNvPr>
          <p:cNvSpPr>
            <a:spLocks noGrp="1"/>
          </p:cNvSpPr>
          <p:nvPr>
            <p:ph type="title"/>
          </p:nvPr>
        </p:nvSpPr>
        <p:spPr/>
        <p:txBody>
          <a:bodyPr/>
          <a:lstStyle/>
          <a:p>
            <a:r>
              <a:rPr lang="en-US" b="1" dirty="0"/>
              <a:t>Si </a:t>
            </a:r>
            <a:r>
              <a:rPr lang="en-US" b="1" dirty="0" err="1"/>
              <a:t>necesitan</a:t>
            </a:r>
            <a:r>
              <a:rPr lang="en-US" b="1" dirty="0"/>
              <a:t> </a:t>
            </a:r>
            <a:r>
              <a:rPr lang="en-US" b="1" dirty="0" err="1"/>
              <a:t>ayuda</a:t>
            </a:r>
            <a:r>
              <a:rPr lang="en-US" b="1" dirty="0"/>
              <a:t>….</a:t>
            </a:r>
          </a:p>
        </p:txBody>
      </p:sp>
      <p:sp>
        <p:nvSpPr>
          <p:cNvPr id="3" name="Content Placeholder 2">
            <a:extLst>
              <a:ext uri="{FF2B5EF4-FFF2-40B4-BE49-F238E27FC236}">
                <a16:creationId xmlns:a16="http://schemas.microsoft.com/office/drawing/2014/main" id="{8EF332C2-A152-B6FA-33B3-42D17105FBBC}"/>
              </a:ext>
            </a:extLst>
          </p:cNvPr>
          <p:cNvSpPr>
            <a:spLocks noGrp="1"/>
          </p:cNvSpPr>
          <p:nvPr>
            <p:ph idx="1"/>
          </p:nvPr>
        </p:nvSpPr>
        <p:spPr/>
        <p:txBody>
          <a:bodyPr/>
          <a:lstStyle/>
          <a:p>
            <a:pPr marL="0" indent="0">
              <a:buNone/>
            </a:pPr>
            <a:r>
              <a:rPr lang="en-US" dirty="0" err="1"/>
              <a:t>Pueden</a:t>
            </a:r>
            <a:r>
              <a:rPr lang="en-US" dirty="0"/>
              <a:t> </a:t>
            </a:r>
            <a:r>
              <a:rPr lang="en-US" dirty="0" err="1"/>
              <a:t>contactarme</a:t>
            </a:r>
            <a:r>
              <a:rPr lang="en-US" dirty="0"/>
              <a:t> </a:t>
            </a:r>
            <a:r>
              <a:rPr lang="en-US" dirty="0" err="1"/>
              <a:t>directamente</a:t>
            </a:r>
            <a:r>
              <a:rPr lang="en-US" dirty="0"/>
              <a:t> con </a:t>
            </a:r>
            <a:r>
              <a:rPr lang="en-US" dirty="0" err="1"/>
              <a:t>cualquier</a:t>
            </a:r>
            <a:r>
              <a:rPr lang="en-US" dirty="0"/>
              <a:t> consulta</a:t>
            </a:r>
          </a:p>
          <a:p>
            <a:r>
              <a:rPr lang="en-US" dirty="0"/>
              <a:t>email: </a:t>
            </a:r>
            <a:r>
              <a:rPr lang="en-US" dirty="0">
                <a:hlinkClick r:id="rId2"/>
              </a:rPr>
              <a:t>fja@aguivel.com</a:t>
            </a:r>
            <a:endParaRPr lang="en-US" dirty="0"/>
          </a:p>
          <a:p>
            <a:r>
              <a:rPr lang="en-US" dirty="0"/>
              <a:t>WhatsApp: +1.817.692.3071 / +1.817.692.5003</a:t>
            </a:r>
          </a:p>
          <a:p>
            <a:r>
              <a:rPr lang="en-US" dirty="0"/>
              <a:t>AIChE Engage</a:t>
            </a:r>
          </a:p>
          <a:p>
            <a:r>
              <a:rPr lang="en-US" dirty="0"/>
              <a:t>LinkedIn: </a:t>
            </a:r>
            <a:r>
              <a:rPr lang="en-US" dirty="0">
                <a:hlinkClick r:id="rId3"/>
              </a:rPr>
              <a:t>https://www.linkedin.com/in/fernandojaguirre/</a:t>
            </a:r>
            <a:endParaRPr lang="en-US" dirty="0"/>
          </a:p>
          <a:p>
            <a:pPr marL="0" indent="0">
              <a:buNone/>
            </a:pPr>
            <a:endParaRPr lang="en-US" dirty="0"/>
          </a:p>
        </p:txBody>
      </p:sp>
    </p:spTree>
    <p:extLst>
      <p:ext uri="{BB962C8B-B14F-4D97-AF65-F5344CB8AC3E}">
        <p14:creationId xmlns:p14="http://schemas.microsoft.com/office/powerpoint/2010/main" val="1203458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ECF6-1089-4FA1-A983-6993A995F877}"/>
              </a:ext>
            </a:extLst>
          </p:cNvPr>
          <p:cNvSpPr>
            <a:spLocks noGrp="1"/>
          </p:cNvSpPr>
          <p:nvPr>
            <p:ph type="title"/>
          </p:nvPr>
        </p:nvSpPr>
        <p:spPr/>
        <p:txBody>
          <a:bodyPr/>
          <a:lstStyle/>
          <a:p>
            <a:pPr algn="ctr"/>
            <a:r>
              <a:rPr lang="en-US" b="1" dirty="0"/>
              <a:t>Fernando J. Aguirre</a:t>
            </a:r>
            <a:r>
              <a:rPr lang="en-US" dirty="0"/>
              <a:t>, PhD, PE</a:t>
            </a:r>
          </a:p>
        </p:txBody>
      </p:sp>
      <p:sp>
        <p:nvSpPr>
          <p:cNvPr id="3" name="Content Placeholder 2">
            <a:extLst>
              <a:ext uri="{FF2B5EF4-FFF2-40B4-BE49-F238E27FC236}">
                <a16:creationId xmlns:a16="http://schemas.microsoft.com/office/drawing/2014/main" id="{26859851-916B-4BCE-B890-5C0A182CCEE6}"/>
              </a:ext>
            </a:extLst>
          </p:cNvPr>
          <p:cNvSpPr>
            <a:spLocks noGrp="1"/>
          </p:cNvSpPr>
          <p:nvPr>
            <p:ph idx="1"/>
          </p:nvPr>
        </p:nvSpPr>
        <p:spPr>
          <a:xfrm>
            <a:off x="472611" y="1428108"/>
            <a:ext cx="11465960" cy="4939562"/>
          </a:xfrm>
        </p:spPr>
        <p:txBody>
          <a:bodyPr>
            <a:normAutofit fontScale="92500"/>
          </a:bodyPr>
          <a:lstStyle/>
          <a:p>
            <a:pPr marL="0" indent="0">
              <a:buNone/>
            </a:pPr>
            <a:r>
              <a:rPr lang="en-US" sz="3200" dirty="0" err="1"/>
              <a:t>Presente</a:t>
            </a:r>
            <a:endParaRPr lang="en-US" sz="3200" dirty="0"/>
          </a:p>
          <a:p>
            <a:r>
              <a:rPr lang="en-US" sz="2400" dirty="0"/>
              <a:t>Consultor, </a:t>
            </a:r>
            <a:r>
              <a:rPr lang="en-US" sz="2400" dirty="0" err="1"/>
              <a:t>AguiVel</a:t>
            </a:r>
            <a:r>
              <a:rPr lang="en-US" sz="2400" dirty="0"/>
              <a:t> Consultancy LLC</a:t>
            </a:r>
          </a:p>
          <a:p>
            <a:pPr lvl="1">
              <a:buFont typeface="Wingdings" panose="05000000000000000000" pitchFamily="2" charset="2"/>
              <a:buChar char="Ø"/>
            </a:pPr>
            <a:r>
              <a:rPr lang="en-US" sz="2000" dirty="0" err="1"/>
              <a:t>Representante</a:t>
            </a:r>
            <a:r>
              <a:rPr lang="en-US" sz="2000" dirty="0"/>
              <a:t> de </a:t>
            </a:r>
            <a:r>
              <a:rPr lang="en-US" sz="2000" dirty="0" err="1"/>
              <a:t>ProSim</a:t>
            </a:r>
            <a:r>
              <a:rPr lang="en-US" sz="2000" dirty="0"/>
              <a:t> S.A. para </a:t>
            </a:r>
            <a:r>
              <a:rPr lang="en-US" sz="2000" dirty="0" err="1"/>
              <a:t>Latinoam</a:t>
            </a:r>
            <a:r>
              <a:rPr lang="en-US" sz="2000" dirty="0" err="1">
                <a:latin typeface="Calibri" panose="020F0502020204030204" pitchFamily="34" charset="0"/>
                <a:cs typeface="Calibri" panose="020F0502020204030204" pitchFamily="34" charset="0"/>
              </a:rPr>
              <a:t>é</a:t>
            </a:r>
            <a:r>
              <a:rPr lang="en-US" sz="2000" dirty="0" err="1"/>
              <a:t>rica</a:t>
            </a:r>
            <a:endParaRPr lang="en-US" sz="2000" dirty="0"/>
          </a:p>
          <a:p>
            <a:pPr marL="0" indent="0">
              <a:buNone/>
            </a:pPr>
            <a:r>
              <a:rPr lang="en-US" sz="3200" dirty="0" err="1"/>
              <a:t>Pasado</a:t>
            </a:r>
            <a:endParaRPr lang="en-US" sz="3200" dirty="0"/>
          </a:p>
          <a:p>
            <a:r>
              <a:rPr lang="en-US" sz="2400" dirty="0"/>
              <a:t>Senior Vice President, Contracts &amp; Training, Heat Transfer Research, Inc. (HTRI) (2016-2021)</a:t>
            </a:r>
          </a:p>
          <a:p>
            <a:r>
              <a:rPr lang="en-US" sz="2400" dirty="0" err="1"/>
              <a:t>Posiciones</a:t>
            </a:r>
            <a:r>
              <a:rPr lang="en-US" sz="2400" dirty="0"/>
              <a:t> de </a:t>
            </a:r>
            <a:r>
              <a:rPr lang="en-US" sz="2400" dirty="0" err="1"/>
              <a:t>liderazgo</a:t>
            </a:r>
            <a:r>
              <a:rPr lang="en-US" sz="2400" dirty="0"/>
              <a:t> </a:t>
            </a:r>
            <a:r>
              <a:rPr lang="en-US" sz="2400" dirty="0" err="1"/>
              <a:t>en</a:t>
            </a:r>
            <a:r>
              <a:rPr lang="en-US" sz="2400" dirty="0"/>
              <a:t> </a:t>
            </a:r>
            <a:r>
              <a:rPr lang="en-US" sz="2400" dirty="0" err="1"/>
              <a:t>investigaci</a:t>
            </a:r>
            <a:r>
              <a:rPr lang="en-US" sz="2400" dirty="0" err="1">
                <a:latin typeface="Calibri" panose="020F0502020204030204" pitchFamily="34" charset="0"/>
                <a:cs typeface="Calibri" panose="020F0502020204030204" pitchFamily="34" charset="0"/>
              </a:rPr>
              <a:t>ó</a:t>
            </a:r>
            <a:r>
              <a:rPr lang="en-US" sz="2400" dirty="0" err="1"/>
              <a:t>n</a:t>
            </a:r>
            <a:r>
              <a:rPr lang="en-US" sz="2400" dirty="0"/>
              <a:t>, </a:t>
            </a:r>
            <a:r>
              <a:rPr lang="en-US" sz="2400" dirty="0" err="1"/>
              <a:t>desarrollo</a:t>
            </a:r>
            <a:r>
              <a:rPr lang="en-US" sz="2400" dirty="0"/>
              <a:t> de </a:t>
            </a:r>
            <a:r>
              <a:rPr lang="en-US" sz="2400" dirty="0" err="1"/>
              <a:t>negocios</a:t>
            </a:r>
            <a:r>
              <a:rPr lang="en-US" sz="2400" dirty="0"/>
              <a:t>, y </a:t>
            </a:r>
            <a:r>
              <a:rPr lang="en-US" sz="2400" dirty="0" err="1"/>
              <a:t>ventas</a:t>
            </a:r>
            <a:r>
              <a:rPr lang="en-US" sz="2400" dirty="0"/>
              <a:t> </a:t>
            </a:r>
            <a:r>
              <a:rPr lang="en-US" sz="2400" dirty="0" err="1"/>
              <a:t>en</a:t>
            </a:r>
            <a:r>
              <a:rPr lang="en-US" sz="2400" dirty="0"/>
              <a:t> HTRI (1991-2016</a:t>
            </a:r>
            <a:r>
              <a:rPr lang="en-US" sz="2400" dirty="0">
                <a:latin typeface="Calibri" panose="020F0502020204030204" pitchFamily="34" charset="0"/>
                <a:cs typeface="Calibri" panose="020F0502020204030204" pitchFamily="34" charset="0"/>
              </a:rPr>
              <a:t>)</a:t>
            </a:r>
            <a:endParaRPr lang="en-US" sz="2400" dirty="0"/>
          </a:p>
          <a:p>
            <a:r>
              <a:rPr lang="en-US" sz="2400" dirty="0"/>
              <a:t>Associate Professor de </a:t>
            </a:r>
            <a:r>
              <a:rPr lang="en-US" sz="2400" dirty="0" err="1"/>
              <a:t>Ingenier</a:t>
            </a:r>
            <a:r>
              <a:rPr lang="en-US" sz="2400" dirty="0" err="1">
                <a:latin typeface="Calibri" panose="020F0502020204030204" pitchFamily="34" charset="0"/>
                <a:cs typeface="Calibri" panose="020F0502020204030204" pitchFamily="34" charset="0"/>
              </a:rPr>
              <a:t>í</a:t>
            </a:r>
            <a:r>
              <a:rPr lang="en-US" sz="2400" dirty="0" err="1"/>
              <a:t>a</a:t>
            </a:r>
            <a:r>
              <a:rPr lang="en-US" sz="2400" dirty="0"/>
              <a:t> </a:t>
            </a:r>
            <a:r>
              <a:rPr lang="en-US" sz="2400" dirty="0" err="1"/>
              <a:t>Qu</a:t>
            </a:r>
            <a:r>
              <a:rPr lang="en-US" sz="2400" dirty="0" err="1">
                <a:latin typeface="Calibri" panose="020F0502020204030204" pitchFamily="34" charset="0"/>
                <a:cs typeface="Calibri" panose="020F0502020204030204" pitchFamily="34" charset="0"/>
              </a:rPr>
              <a:t>í</a:t>
            </a:r>
            <a:r>
              <a:rPr lang="en-US" sz="2400" dirty="0" err="1"/>
              <a:t>mica</a:t>
            </a:r>
            <a:r>
              <a:rPr lang="en-US" sz="2400" dirty="0"/>
              <a:t>, Universidad de Nevada (1986-1990)</a:t>
            </a:r>
          </a:p>
          <a:p>
            <a:r>
              <a:rPr lang="en-US" sz="2400" dirty="0"/>
              <a:t>Research Engineer, Bethlehem Steel Corporation (1982-1986)</a:t>
            </a:r>
          </a:p>
          <a:p>
            <a:pPr marL="0" indent="0">
              <a:buNone/>
            </a:pPr>
            <a:r>
              <a:rPr lang="en-US" sz="3200" dirty="0" err="1"/>
              <a:t>Educaci</a:t>
            </a:r>
            <a:r>
              <a:rPr lang="en-US" sz="3200" dirty="0" err="1">
                <a:latin typeface="Calibri" panose="020F0502020204030204" pitchFamily="34" charset="0"/>
                <a:cs typeface="Calibri" panose="020F0502020204030204" pitchFamily="34" charset="0"/>
              </a:rPr>
              <a:t>ón</a:t>
            </a:r>
            <a:endParaRPr lang="en-US" sz="3200" dirty="0"/>
          </a:p>
          <a:p>
            <a:r>
              <a:rPr lang="en-US" sz="2400" dirty="0" err="1"/>
              <a:t>Ingeniero</a:t>
            </a:r>
            <a:r>
              <a:rPr lang="en-US" sz="2400" dirty="0"/>
              <a:t> </a:t>
            </a:r>
            <a:r>
              <a:rPr lang="en-US" sz="2400" dirty="0" err="1"/>
              <a:t>Qu</a:t>
            </a:r>
            <a:r>
              <a:rPr lang="en-US" sz="2400" dirty="0" err="1">
                <a:latin typeface="Calibri" panose="020F0502020204030204" pitchFamily="34" charset="0"/>
                <a:cs typeface="Calibri" panose="020F0502020204030204" pitchFamily="34" charset="0"/>
              </a:rPr>
              <a:t>ímico</a:t>
            </a:r>
            <a:r>
              <a:rPr lang="en-US" sz="2400" dirty="0">
                <a:latin typeface="Calibri" panose="020F0502020204030204" pitchFamily="34" charset="0"/>
                <a:cs typeface="Calibri" panose="020F0502020204030204" pitchFamily="34" charset="0"/>
              </a:rPr>
              <a:t> </a:t>
            </a:r>
            <a:r>
              <a:rPr lang="en-US" sz="2400" dirty="0"/>
              <a:t>: MS, PhD, Universidad de Pittsburgh (1980, 1982)</a:t>
            </a:r>
          </a:p>
          <a:p>
            <a:r>
              <a:rPr lang="en-US" sz="2400" dirty="0" err="1"/>
              <a:t>Ingeniero</a:t>
            </a:r>
            <a:r>
              <a:rPr lang="en-US" sz="2400" dirty="0"/>
              <a:t> Civil </a:t>
            </a:r>
            <a:r>
              <a:rPr lang="en-US" sz="2400" dirty="0" err="1"/>
              <a:t>Qu</a:t>
            </a:r>
            <a:r>
              <a:rPr lang="en-US" sz="2400" dirty="0" err="1">
                <a:latin typeface="Calibri" panose="020F0502020204030204" pitchFamily="34" charset="0"/>
                <a:cs typeface="Calibri" panose="020F0502020204030204" pitchFamily="34" charset="0"/>
              </a:rPr>
              <a:t>ímico</a:t>
            </a:r>
            <a:r>
              <a:rPr lang="en-US" sz="2400" dirty="0"/>
              <a:t>, Universidad T. F. Santa Maria, Chile (1978)</a:t>
            </a:r>
          </a:p>
          <a:p>
            <a:endParaRPr lang="en-US" sz="1300" dirty="0"/>
          </a:p>
        </p:txBody>
      </p:sp>
      <p:pic>
        <p:nvPicPr>
          <p:cNvPr id="6" name="Picture 5">
            <a:extLst>
              <a:ext uri="{FF2B5EF4-FFF2-40B4-BE49-F238E27FC236}">
                <a16:creationId xmlns:a16="http://schemas.microsoft.com/office/drawing/2014/main" id="{A812F29B-4B56-4656-93A8-62ECBB0A485D}"/>
              </a:ext>
            </a:extLst>
          </p:cNvPr>
          <p:cNvPicPr>
            <a:picLocks noChangeAspect="1"/>
          </p:cNvPicPr>
          <p:nvPr/>
        </p:nvPicPr>
        <p:blipFill>
          <a:blip r:embed="rId2"/>
          <a:stretch>
            <a:fillRect/>
          </a:stretch>
        </p:blipFill>
        <p:spPr>
          <a:xfrm>
            <a:off x="9646685" y="320161"/>
            <a:ext cx="2225104" cy="2215894"/>
          </a:xfrm>
          <a:prstGeom prst="rect">
            <a:avLst/>
          </a:prstGeom>
        </p:spPr>
      </p:pic>
    </p:spTree>
    <p:extLst>
      <p:ext uri="{BB962C8B-B14F-4D97-AF65-F5344CB8AC3E}">
        <p14:creationId xmlns:p14="http://schemas.microsoft.com/office/powerpoint/2010/main" val="1581570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228CC-068C-46FE-815C-4B515C2FB0F8}"/>
              </a:ext>
            </a:extLst>
          </p:cNvPr>
          <p:cNvSpPr>
            <a:spLocks noGrp="1"/>
          </p:cNvSpPr>
          <p:nvPr>
            <p:ph type="title"/>
          </p:nvPr>
        </p:nvSpPr>
        <p:spPr/>
        <p:txBody>
          <a:bodyPr/>
          <a:lstStyle/>
          <a:p>
            <a:r>
              <a:rPr lang="en-US" b="1" dirty="0" err="1"/>
              <a:t>Actividad</a:t>
            </a:r>
            <a:r>
              <a:rPr lang="en-US" b="1" dirty="0"/>
              <a:t> actual </a:t>
            </a:r>
            <a:r>
              <a:rPr lang="en-US" b="1" dirty="0" err="1"/>
              <a:t>en</a:t>
            </a:r>
            <a:r>
              <a:rPr lang="en-US" b="1" dirty="0"/>
              <a:t> AIChE</a:t>
            </a:r>
          </a:p>
        </p:txBody>
      </p:sp>
      <p:sp>
        <p:nvSpPr>
          <p:cNvPr id="3" name="Content Placeholder 2">
            <a:extLst>
              <a:ext uri="{FF2B5EF4-FFF2-40B4-BE49-F238E27FC236}">
                <a16:creationId xmlns:a16="http://schemas.microsoft.com/office/drawing/2014/main" id="{7A24D54B-EADC-49A5-BB93-1420DD6C8AE3}"/>
              </a:ext>
            </a:extLst>
          </p:cNvPr>
          <p:cNvSpPr>
            <a:spLocks noGrp="1"/>
          </p:cNvSpPr>
          <p:nvPr>
            <p:ph idx="1"/>
          </p:nvPr>
        </p:nvSpPr>
        <p:spPr/>
        <p:txBody>
          <a:bodyPr/>
          <a:lstStyle/>
          <a:p>
            <a:r>
              <a:rPr lang="en-US" dirty="0" err="1"/>
              <a:t>Miembro</a:t>
            </a:r>
            <a:r>
              <a:rPr lang="en-US" dirty="0"/>
              <a:t> </a:t>
            </a:r>
            <a:r>
              <a:rPr lang="en-US" dirty="0" err="1"/>
              <a:t>desde</a:t>
            </a:r>
            <a:r>
              <a:rPr lang="en-US" dirty="0"/>
              <a:t> 1981 (mas de 40 </a:t>
            </a:r>
            <a:r>
              <a:rPr lang="en-US" dirty="0" err="1"/>
              <a:t>a</a:t>
            </a:r>
            <a:r>
              <a:rPr lang="en-US" dirty="0" err="1">
                <a:latin typeface="Calibri" panose="020F0502020204030204" pitchFamily="34" charset="0"/>
                <a:cs typeface="Calibri" panose="020F0502020204030204" pitchFamily="34" charset="0"/>
              </a:rPr>
              <a:t>ñ</a:t>
            </a:r>
            <a:r>
              <a:rPr lang="en-US" dirty="0" err="1"/>
              <a:t>os</a:t>
            </a:r>
            <a:r>
              <a:rPr lang="en-US" dirty="0"/>
              <a:t>)</a:t>
            </a:r>
          </a:p>
          <a:p>
            <a:pPr lvl="1">
              <a:buFont typeface="Wingdings" panose="05000000000000000000" pitchFamily="2" charset="2"/>
              <a:buChar char="Ø"/>
            </a:pPr>
            <a:r>
              <a:rPr lang="en-US" dirty="0" err="1"/>
              <a:t>Descubr</a:t>
            </a:r>
            <a:r>
              <a:rPr lang="en-US" dirty="0" err="1">
                <a:latin typeface="Calibri" panose="020F0502020204030204" pitchFamily="34" charset="0"/>
                <a:cs typeface="Calibri" panose="020F0502020204030204" pitchFamily="34" charset="0"/>
              </a:rPr>
              <a:t>í</a:t>
            </a:r>
            <a:r>
              <a:rPr lang="en-US" dirty="0"/>
              <a:t> </a:t>
            </a:r>
            <a:r>
              <a:rPr lang="en-US" dirty="0" err="1"/>
              <a:t>AIChE</a:t>
            </a:r>
            <a:r>
              <a:rPr lang="en-US" dirty="0"/>
              <a:t> un </a:t>
            </a:r>
            <a:r>
              <a:rPr lang="en-US" dirty="0" err="1"/>
              <a:t>a</a:t>
            </a:r>
            <a:r>
              <a:rPr lang="en-US" dirty="0" err="1">
                <a:latin typeface="Calibri" panose="020F0502020204030204" pitchFamily="34" charset="0"/>
                <a:cs typeface="Calibri" panose="020F0502020204030204" pitchFamily="34" charset="0"/>
              </a:rPr>
              <a:t>ñ</a:t>
            </a:r>
            <a:r>
              <a:rPr lang="en-US" dirty="0" err="1"/>
              <a:t>o</a:t>
            </a:r>
            <a:r>
              <a:rPr lang="en-US" dirty="0"/>
              <a:t> antes de </a:t>
            </a:r>
            <a:r>
              <a:rPr lang="en-US" dirty="0" err="1"/>
              <a:t>completar</a:t>
            </a:r>
            <a:r>
              <a:rPr lang="en-US" dirty="0"/>
              <a:t> mi PhD</a:t>
            </a:r>
          </a:p>
          <a:p>
            <a:pPr lvl="1">
              <a:buFont typeface="Wingdings" panose="05000000000000000000" pitchFamily="2" charset="2"/>
              <a:buChar char="Ø"/>
            </a:pPr>
            <a:r>
              <a:rPr lang="en-US" dirty="0" err="1"/>
              <a:t>Nombrado</a:t>
            </a:r>
            <a:r>
              <a:rPr lang="en-US" dirty="0"/>
              <a:t> </a:t>
            </a:r>
            <a:r>
              <a:rPr lang="en-US" dirty="0" err="1"/>
              <a:t>AIChE</a:t>
            </a:r>
            <a:r>
              <a:rPr lang="en-US" dirty="0"/>
              <a:t> Fellow </a:t>
            </a:r>
            <a:r>
              <a:rPr lang="en-US" dirty="0" err="1"/>
              <a:t>en</a:t>
            </a:r>
            <a:r>
              <a:rPr lang="en-US" dirty="0"/>
              <a:t> 2017</a:t>
            </a:r>
          </a:p>
          <a:p>
            <a:r>
              <a:rPr lang="en-US" dirty="0" err="1"/>
              <a:t>Responsabilidades</a:t>
            </a:r>
            <a:r>
              <a:rPr lang="en-US" dirty="0"/>
              <a:t> </a:t>
            </a:r>
            <a:r>
              <a:rPr lang="en-US" dirty="0" err="1"/>
              <a:t>actuales</a:t>
            </a:r>
            <a:endParaRPr lang="en-US" dirty="0"/>
          </a:p>
          <a:p>
            <a:pPr lvl="1">
              <a:buFont typeface="Wingdings" panose="05000000000000000000" pitchFamily="2" charset="2"/>
              <a:buChar char="Ø"/>
            </a:pPr>
            <a:r>
              <a:rPr lang="en-US" dirty="0" err="1"/>
              <a:t>Miembro</a:t>
            </a:r>
            <a:r>
              <a:rPr lang="en-US" dirty="0"/>
              <a:t>, Fellows Council</a:t>
            </a:r>
          </a:p>
          <a:p>
            <a:pPr lvl="1">
              <a:buFont typeface="Wingdings" panose="05000000000000000000" pitchFamily="2" charset="2"/>
              <a:buChar char="Ø"/>
            </a:pPr>
            <a:r>
              <a:rPr lang="en-US" dirty="0" err="1"/>
              <a:t>Secretario</a:t>
            </a:r>
            <a:r>
              <a:rPr lang="en-US" dirty="0"/>
              <a:t>, ChE &amp; the Law Forum</a:t>
            </a:r>
          </a:p>
          <a:p>
            <a:pPr lvl="1">
              <a:buFont typeface="Wingdings" panose="05000000000000000000" pitchFamily="2" charset="2"/>
              <a:buChar char="Ø"/>
            </a:pPr>
            <a:r>
              <a:rPr lang="en-US" dirty="0"/>
              <a:t>Chair, Dallas Section</a:t>
            </a:r>
          </a:p>
          <a:p>
            <a:pPr lvl="1">
              <a:buFont typeface="Wingdings" panose="05000000000000000000" pitchFamily="2" charset="2"/>
              <a:buChar char="Ø"/>
            </a:pPr>
            <a:r>
              <a:rPr lang="en-US" dirty="0"/>
              <a:t>Past Chair, Management Division</a:t>
            </a:r>
          </a:p>
          <a:p>
            <a:pPr lvl="1">
              <a:buFont typeface="Wingdings" panose="05000000000000000000" pitchFamily="2" charset="2"/>
              <a:buChar char="Ø"/>
            </a:pPr>
            <a:r>
              <a:rPr lang="en-US" dirty="0" err="1"/>
              <a:t>Miembro</a:t>
            </a:r>
            <a:r>
              <a:rPr lang="en-US" dirty="0"/>
              <a:t>, Membership Committee</a:t>
            </a:r>
          </a:p>
          <a:p>
            <a:pPr lvl="1">
              <a:buFont typeface="Wingdings" panose="05000000000000000000" pitchFamily="2" charset="2"/>
              <a:buChar char="Ø"/>
            </a:pPr>
            <a:r>
              <a:rPr lang="en-US" dirty="0"/>
              <a:t>Webmaster, Management Division, </a:t>
            </a:r>
            <a:r>
              <a:rPr lang="en-US" dirty="0" err="1"/>
              <a:t>ChE&amp;L</a:t>
            </a:r>
            <a:r>
              <a:rPr lang="en-US" dirty="0"/>
              <a:t> Forum, Dallas Section</a:t>
            </a:r>
          </a:p>
        </p:txBody>
      </p:sp>
    </p:spTree>
    <p:extLst>
      <p:ext uri="{BB962C8B-B14F-4D97-AF65-F5344CB8AC3E}">
        <p14:creationId xmlns:p14="http://schemas.microsoft.com/office/powerpoint/2010/main" val="1841393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0F2C7-0087-4B4E-925F-4E53929F8286}"/>
              </a:ext>
            </a:extLst>
          </p:cNvPr>
          <p:cNvSpPr>
            <a:spLocks noGrp="1"/>
          </p:cNvSpPr>
          <p:nvPr>
            <p:ph type="title"/>
          </p:nvPr>
        </p:nvSpPr>
        <p:spPr/>
        <p:txBody>
          <a:bodyPr/>
          <a:lstStyle/>
          <a:p>
            <a:r>
              <a:rPr lang="en-US" b="1" dirty="0" err="1"/>
              <a:t>AIChE</a:t>
            </a:r>
            <a:r>
              <a:rPr lang="en-US" b="1" dirty="0"/>
              <a:t> Fellows Council</a:t>
            </a:r>
          </a:p>
        </p:txBody>
      </p:sp>
      <p:sp>
        <p:nvSpPr>
          <p:cNvPr id="3" name="Content Placeholder 2">
            <a:extLst>
              <a:ext uri="{FF2B5EF4-FFF2-40B4-BE49-F238E27FC236}">
                <a16:creationId xmlns:a16="http://schemas.microsoft.com/office/drawing/2014/main" id="{214FF761-CC99-4827-A11C-ED3A073D9341}"/>
              </a:ext>
            </a:extLst>
          </p:cNvPr>
          <p:cNvSpPr>
            <a:spLocks noGrp="1"/>
          </p:cNvSpPr>
          <p:nvPr>
            <p:ph idx="1"/>
          </p:nvPr>
        </p:nvSpPr>
        <p:spPr/>
        <p:txBody>
          <a:bodyPr>
            <a:normAutofit/>
          </a:bodyPr>
          <a:lstStyle/>
          <a:p>
            <a:r>
              <a:rPr lang="en-US" dirty="0" err="1"/>
              <a:t>Requisitos</a:t>
            </a:r>
            <a:r>
              <a:rPr lang="en-US" dirty="0"/>
              <a:t> para ser </a:t>
            </a:r>
            <a:r>
              <a:rPr lang="en-US" dirty="0" err="1"/>
              <a:t>nombrado</a:t>
            </a:r>
            <a:r>
              <a:rPr lang="en-US" dirty="0"/>
              <a:t> </a:t>
            </a:r>
            <a:r>
              <a:rPr lang="en-US" dirty="0" err="1"/>
              <a:t>AIChE</a:t>
            </a:r>
            <a:r>
              <a:rPr lang="en-US" dirty="0"/>
              <a:t> Fellow</a:t>
            </a:r>
          </a:p>
          <a:p>
            <a:pPr lvl="1">
              <a:buFont typeface="Wingdings" panose="05000000000000000000" pitchFamily="2" charset="2"/>
              <a:buChar char="Ø"/>
            </a:pPr>
            <a:r>
              <a:rPr lang="en-US" dirty="0" err="1"/>
              <a:t>Demostrar</a:t>
            </a:r>
            <a:r>
              <a:rPr lang="en-US" dirty="0"/>
              <a:t> </a:t>
            </a:r>
            <a:r>
              <a:rPr lang="en-US" dirty="0" err="1">
                <a:latin typeface="Calibri" panose="020F0502020204030204" pitchFamily="34" charset="0"/>
                <a:cs typeface="Calibri" panose="020F0502020204030204" pitchFamily="34" charset="0"/>
              </a:rPr>
              <a:t>é</a:t>
            </a:r>
            <a:r>
              <a:rPr lang="en-US" dirty="0" err="1"/>
              <a:t>xito</a:t>
            </a:r>
            <a:r>
              <a:rPr lang="en-US" dirty="0"/>
              <a:t> </a:t>
            </a:r>
            <a:r>
              <a:rPr lang="en-US" dirty="0" err="1"/>
              <a:t>significativo</a:t>
            </a:r>
            <a:r>
              <a:rPr lang="en-US" dirty="0"/>
              <a:t> </a:t>
            </a:r>
            <a:r>
              <a:rPr lang="en-US" dirty="0" err="1"/>
              <a:t>en</a:t>
            </a:r>
            <a:r>
              <a:rPr lang="en-US" dirty="0"/>
              <a:t> </a:t>
            </a:r>
            <a:r>
              <a:rPr lang="en-US" dirty="0" err="1"/>
              <a:t>actividades</a:t>
            </a:r>
            <a:r>
              <a:rPr lang="en-US" dirty="0"/>
              <a:t> </a:t>
            </a:r>
            <a:r>
              <a:rPr lang="en-US" dirty="0" err="1"/>
              <a:t>profesionales</a:t>
            </a:r>
            <a:endParaRPr lang="en-US" dirty="0"/>
          </a:p>
          <a:p>
            <a:pPr lvl="1">
              <a:buFont typeface="Wingdings" panose="05000000000000000000" pitchFamily="2" charset="2"/>
              <a:buChar char="Ø"/>
            </a:pPr>
            <a:r>
              <a:rPr lang="en-US" dirty="0" err="1"/>
              <a:t>Demostrar</a:t>
            </a:r>
            <a:r>
              <a:rPr lang="en-US" dirty="0"/>
              <a:t> </a:t>
            </a:r>
            <a:r>
              <a:rPr lang="en-US" dirty="0" err="1"/>
              <a:t>servicio</a:t>
            </a:r>
            <a:r>
              <a:rPr lang="en-US" dirty="0"/>
              <a:t> </a:t>
            </a:r>
            <a:r>
              <a:rPr lang="en-US" dirty="0" err="1"/>
              <a:t>sostenido</a:t>
            </a:r>
            <a:r>
              <a:rPr lang="en-US" dirty="0"/>
              <a:t> a </a:t>
            </a:r>
            <a:r>
              <a:rPr lang="en-US" dirty="0" err="1"/>
              <a:t>AIChE</a:t>
            </a:r>
            <a:r>
              <a:rPr lang="en-US" dirty="0"/>
              <a:t> y la </a:t>
            </a:r>
            <a:r>
              <a:rPr lang="en-US" dirty="0" err="1"/>
              <a:t>profesi</a:t>
            </a:r>
            <a:r>
              <a:rPr lang="en-US" dirty="0" err="1">
                <a:latin typeface="Calibri" panose="020F0502020204030204" pitchFamily="34" charset="0"/>
                <a:cs typeface="Calibri" panose="020F0502020204030204" pitchFamily="34" charset="0"/>
              </a:rPr>
              <a:t>ó</a:t>
            </a:r>
            <a:r>
              <a:rPr lang="en-US" dirty="0" err="1"/>
              <a:t>n</a:t>
            </a:r>
            <a:endParaRPr lang="en-US" dirty="0"/>
          </a:p>
          <a:p>
            <a:pPr lvl="1">
              <a:buFont typeface="Wingdings" panose="05000000000000000000" pitchFamily="2" charset="2"/>
              <a:buChar char="Ø"/>
            </a:pPr>
            <a:r>
              <a:rPr lang="en-US" dirty="0"/>
              <a:t>Un </a:t>
            </a:r>
            <a:r>
              <a:rPr lang="en-US" dirty="0" err="1"/>
              <a:t>m</a:t>
            </a:r>
            <a:r>
              <a:rPr lang="en-US" dirty="0" err="1">
                <a:latin typeface="Calibri" panose="020F0502020204030204" pitchFamily="34" charset="0"/>
                <a:cs typeface="Calibri" panose="020F0502020204030204" pitchFamily="34" charset="0"/>
              </a:rPr>
              <a:t>í</a:t>
            </a:r>
            <a:r>
              <a:rPr lang="en-US" dirty="0" err="1"/>
              <a:t>nimo</a:t>
            </a:r>
            <a:r>
              <a:rPr lang="en-US" dirty="0"/>
              <a:t> de 25 </a:t>
            </a:r>
            <a:r>
              <a:rPr lang="en-US" dirty="0" err="1"/>
              <a:t>a</a:t>
            </a:r>
            <a:r>
              <a:rPr lang="en-US" dirty="0" err="1">
                <a:latin typeface="Calibri" panose="020F0502020204030204" pitchFamily="34" charset="0"/>
                <a:cs typeface="Calibri" panose="020F0502020204030204" pitchFamily="34" charset="0"/>
              </a:rPr>
              <a:t>ñ</a:t>
            </a:r>
            <a:r>
              <a:rPr lang="en-US" dirty="0" err="1"/>
              <a:t>os</a:t>
            </a:r>
            <a:r>
              <a:rPr lang="en-US" dirty="0"/>
              <a:t> de </a:t>
            </a:r>
            <a:r>
              <a:rPr lang="en-US" dirty="0" err="1"/>
              <a:t>experiencia</a:t>
            </a:r>
            <a:r>
              <a:rPr lang="en-US" dirty="0"/>
              <a:t> </a:t>
            </a:r>
            <a:r>
              <a:rPr lang="en-US" dirty="0" err="1"/>
              <a:t>profesional</a:t>
            </a:r>
            <a:endParaRPr lang="en-US" dirty="0"/>
          </a:p>
          <a:p>
            <a:pPr lvl="1">
              <a:buFont typeface="Wingdings" panose="05000000000000000000" pitchFamily="2" charset="2"/>
              <a:buChar char="Ø"/>
            </a:pPr>
            <a:r>
              <a:rPr lang="en-US" dirty="0"/>
              <a:t>Un </a:t>
            </a:r>
            <a:r>
              <a:rPr lang="en-US" dirty="0" err="1"/>
              <a:t>m</a:t>
            </a:r>
            <a:r>
              <a:rPr lang="en-US" dirty="0" err="1">
                <a:latin typeface="Calibri" panose="020F0502020204030204" pitchFamily="34" charset="0"/>
                <a:cs typeface="Calibri" panose="020F0502020204030204" pitchFamily="34" charset="0"/>
              </a:rPr>
              <a:t>í</a:t>
            </a:r>
            <a:r>
              <a:rPr lang="en-US" dirty="0" err="1"/>
              <a:t>nimo</a:t>
            </a:r>
            <a:r>
              <a:rPr lang="en-US" dirty="0"/>
              <a:t> de 10 </a:t>
            </a:r>
            <a:r>
              <a:rPr lang="en-US" dirty="0" err="1"/>
              <a:t>a</a:t>
            </a:r>
            <a:r>
              <a:rPr lang="en-US" dirty="0" err="1">
                <a:latin typeface="Calibri" panose="020F0502020204030204" pitchFamily="34" charset="0"/>
                <a:cs typeface="Calibri" panose="020F0502020204030204" pitchFamily="34" charset="0"/>
              </a:rPr>
              <a:t>ñ</a:t>
            </a:r>
            <a:r>
              <a:rPr lang="en-US" dirty="0" err="1"/>
              <a:t>os</a:t>
            </a:r>
            <a:r>
              <a:rPr lang="en-US" dirty="0"/>
              <a:t> </a:t>
            </a:r>
            <a:r>
              <a:rPr lang="en-US" dirty="0" err="1"/>
              <a:t>como</a:t>
            </a:r>
            <a:r>
              <a:rPr lang="en-US" dirty="0"/>
              <a:t> </a:t>
            </a:r>
            <a:r>
              <a:rPr lang="en-US" dirty="0" err="1"/>
              <a:t>miembro</a:t>
            </a:r>
            <a:r>
              <a:rPr lang="en-US" dirty="0"/>
              <a:t> de </a:t>
            </a:r>
            <a:r>
              <a:rPr lang="en-US" dirty="0" err="1"/>
              <a:t>AIChE</a:t>
            </a:r>
            <a:endParaRPr lang="en-US" dirty="0"/>
          </a:p>
          <a:p>
            <a:pPr lvl="1">
              <a:buFont typeface="Wingdings" panose="05000000000000000000" pitchFamily="2" charset="2"/>
              <a:buChar char="Ø"/>
            </a:pPr>
            <a:r>
              <a:rPr lang="en-US" dirty="0"/>
              <a:t>El </a:t>
            </a:r>
            <a:r>
              <a:rPr lang="en-US" dirty="0" err="1"/>
              <a:t>n</a:t>
            </a:r>
            <a:r>
              <a:rPr lang="en-US" dirty="0" err="1">
                <a:latin typeface="Calibri" panose="020F0502020204030204" pitchFamily="34" charset="0"/>
                <a:cs typeface="Calibri" panose="020F0502020204030204" pitchFamily="34" charset="0"/>
              </a:rPr>
              <a:t>ú</a:t>
            </a:r>
            <a:r>
              <a:rPr lang="en-US" dirty="0" err="1"/>
              <a:t>mero</a:t>
            </a:r>
            <a:r>
              <a:rPr lang="en-US" dirty="0"/>
              <a:t> de Fellows no </a:t>
            </a:r>
            <a:r>
              <a:rPr lang="en-US" dirty="0" err="1"/>
              <a:t>debe</a:t>
            </a:r>
            <a:r>
              <a:rPr lang="en-US" dirty="0"/>
              <a:t> </a:t>
            </a:r>
            <a:r>
              <a:rPr lang="en-US" dirty="0" err="1"/>
              <a:t>exceder</a:t>
            </a:r>
            <a:r>
              <a:rPr lang="en-US" dirty="0"/>
              <a:t> </a:t>
            </a:r>
            <a:r>
              <a:rPr lang="en-US" dirty="0" err="1"/>
              <a:t>el</a:t>
            </a:r>
            <a:r>
              <a:rPr lang="en-US" dirty="0"/>
              <a:t> 5% de </a:t>
            </a:r>
            <a:r>
              <a:rPr lang="en-US" dirty="0" err="1"/>
              <a:t>los</a:t>
            </a:r>
            <a:r>
              <a:rPr lang="en-US" dirty="0"/>
              <a:t> </a:t>
            </a:r>
            <a:r>
              <a:rPr lang="en-US" dirty="0" err="1"/>
              <a:t>miembros</a:t>
            </a:r>
            <a:endParaRPr lang="en-US" dirty="0"/>
          </a:p>
          <a:p>
            <a:r>
              <a:rPr lang="en-US" dirty="0" err="1"/>
              <a:t>Actividades</a:t>
            </a:r>
            <a:r>
              <a:rPr lang="en-US" dirty="0"/>
              <a:t> del Council</a:t>
            </a:r>
          </a:p>
          <a:p>
            <a:pPr lvl="1">
              <a:buFont typeface="Wingdings" panose="05000000000000000000" pitchFamily="2" charset="2"/>
              <a:buChar char="Ø"/>
            </a:pPr>
            <a:r>
              <a:rPr lang="en-US" dirty="0" err="1"/>
              <a:t>Identificar</a:t>
            </a:r>
            <a:r>
              <a:rPr lang="en-US" dirty="0"/>
              <a:t> </a:t>
            </a:r>
            <a:r>
              <a:rPr lang="en-US" dirty="0" err="1"/>
              <a:t>posibles</a:t>
            </a:r>
            <a:r>
              <a:rPr lang="en-US" dirty="0"/>
              <a:t> </a:t>
            </a:r>
            <a:r>
              <a:rPr lang="en-US" dirty="0" err="1"/>
              <a:t>candidatos</a:t>
            </a:r>
            <a:r>
              <a:rPr lang="en-US" dirty="0"/>
              <a:t> a Fellow </a:t>
            </a:r>
            <a:r>
              <a:rPr lang="en-US" dirty="0" err="1"/>
              <a:t>buscando</a:t>
            </a:r>
            <a:r>
              <a:rPr lang="en-US" dirty="0"/>
              <a:t> </a:t>
            </a:r>
            <a:r>
              <a:rPr lang="en-US" dirty="0" err="1"/>
              <a:t>diversidad</a:t>
            </a:r>
            <a:endParaRPr lang="en-US" dirty="0"/>
          </a:p>
          <a:p>
            <a:pPr lvl="1">
              <a:buFont typeface="Wingdings" panose="05000000000000000000" pitchFamily="2" charset="2"/>
              <a:buChar char="Ø"/>
            </a:pPr>
            <a:r>
              <a:rPr lang="en-US" dirty="0" err="1"/>
              <a:t>Enfasis</a:t>
            </a:r>
            <a:r>
              <a:rPr lang="en-US" dirty="0"/>
              <a:t> </a:t>
            </a:r>
            <a:r>
              <a:rPr lang="en-US" dirty="0" err="1"/>
              <a:t>en</a:t>
            </a:r>
            <a:r>
              <a:rPr lang="en-US" dirty="0"/>
              <a:t> </a:t>
            </a:r>
            <a:r>
              <a:rPr lang="en-US" dirty="0" err="1"/>
              <a:t>facilitar</a:t>
            </a:r>
            <a:r>
              <a:rPr lang="en-US" dirty="0"/>
              <a:t> la </a:t>
            </a:r>
            <a:r>
              <a:rPr lang="en-US" dirty="0" err="1"/>
              <a:t>conexi</a:t>
            </a:r>
            <a:r>
              <a:rPr lang="en-US" dirty="0" err="1">
                <a:latin typeface="Calibri" panose="020F0502020204030204" pitchFamily="34" charset="0"/>
                <a:cs typeface="Calibri" panose="020F0502020204030204" pitchFamily="34" charset="0"/>
              </a:rPr>
              <a:t>ó</a:t>
            </a:r>
            <a:r>
              <a:rPr lang="en-US" dirty="0" err="1"/>
              <a:t>n</a:t>
            </a:r>
            <a:r>
              <a:rPr lang="en-US" dirty="0"/>
              <a:t> entre Fellows e </a:t>
            </a:r>
            <a:r>
              <a:rPr lang="en-US" dirty="0" err="1"/>
              <a:t>ingenieros</a:t>
            </a:r>
            <a:r>
              <a:rPr lang="en-US" dirty="0"/>
              <a:t> </a:t>
            </a:r>
            <a:r>
              <a:rPr lang="en-US" dirty="0" err="1"/>
              <a:t>j</a:t>
            </a:r>
            <a:r>
              <a:rPr lang="en-US" dirty="0" err="1">
                <a:latin typeface="Calibri" panose="020F0502020204030204" pitchFamily="34" charset="0"/>
                <a:cs typeface="Calibri" panose="020F0502020204030204" pitchFamily="34" charset="0"/>
              </a:rPr>
              <a:t>ó</a:t>
            </a:r>
            <a:r>
              <a:rPr lang="en-US" dirty="0" err="1"/>
              <a:t>venes</a:t>
            </a:r>
            <a:r>
              <a:rPr lang="en-US" dirty="0"/>
              <a:t> y </a:t>
            </a:r>
            <a:r>
              <a:rPr lang="en-US" dirty="0" err="1"/>
              <a:t>estudiantes</a:t>
            </a:r>
            <a:r>
              <a:rPr lang="en-US" dirty="0"/>
              <a:t> (</a:t>
            </a:r>
            <a:r>
              <a:rPr lang="en-US" dirty="0">
                <a:hlinkClick r:id="rId2"/>
              </a:rPr>
              <a:t>aichefellowswithstudents@gmail.com</a:t>
            </a:r>
            <a:r>
              <a:rPr lang="en-US" dirty="0"/>
              <a:t>)</a:t>
            </a:r>
          </a:p>
        </p:txBody>
      </p:sp>
      <p:sp>
        <p:nvSpPr>
          <p:cNvPr id="4" name="Footer Placeholder 4">
            <a:extLst>
              <a:ext uri="{FF2B5EF4-FFF2-40B4-BE49-F238E27FC236}">
                <a16:creationId xmlns:a16="http://schemas.microsoft.com/office/drawing/2014/main" id="{2C4F36CF-3D27-D039-C2F2-70140B570BCA}"/>
              </a:ext>
            </a:extLst>
          </p:cNvPr>
          <p:cNvSpPr>
            <a:spLocks noGrp="1"/>
          </p:cNvSpPr>
          <p:nvPr>
            <p:ph type="ftr" sz="quarter" idx="11"/>
          </p:nvPr>
        </p:nvSpPr>
        <p:spPr>
          <a:xfrm>
            <a:off x="4038600" y="6356350"/>
            <a:ext cx="4114800" cy="365125"/>
          </a:xfrm>
        </p:spPr>
        <p:txBody>
          <a:bodyPr/>
          <a:lstStyle/>
          <a:p>
            <a:r>
              <a:rPr lang="en-US" dirty="0"/>
              <a:t>© </a:t>
            </a:r>
            <a:r>
              <a:rPr lang="en-US" dirty="0" err="1"/>
              <a:t>AguiVel</a:t>
            </a:r>
            <a:r>
              <a:rPr lang="en-US" dirty="0"/>
              <a:t> Consultancy LLC. All rights reserved.</a:t>
            </a:r>
          </a:p>
        </p:txBody>
      </p:sp>
    </p:spTree>
    <p:extLst>
      <p:ext uri="{BB962C8B-B14F-4D97-AF65-F5344CB8AC3E}">
        <p14:creationId xmlns:p14="http://schemas.microsoft.com/office/powerpoint/2010/main" val="3092151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19F7B-F12C-5B49-2D13-E45B7BDAC080}"/>
              </a:ext>
            </a:extLst>
          </p:cNvPr>
          <p:cNvSpPr>
            <a:spLocks noGrp="1"/>
          </p:cNvSpPr>
          <p:nvPr>
            <p:ph type="title"/>
          </p:nvPr>
        </p:nvSpPr>
        <p:spPr/>
        <p:txBody>
          <a:bodyPr/>
          <a:lstStyle/>
          <a:p>
            <a:r>
              <a:rPr lang="en-US" b="1" dirty="0" err="1"/>
              <a:t>Beneficios</a:t>
            </a:r>
            <a:r>
              <a:rPr lang="en-US" b="1" dirty="0"/>
              <a:t> de ser </a:t>
            </a:r>
            <a:r>
              <a:rPr lang="en-US" b="1" dirty="0" err="1"/>
              <a:t>miembro</a:t>
            </a:r>
            <a:r>
              <a:rPr lang="en-US" b="1" dirty="0"/>
              <a:t> de AIChE</a:t>
            </a:r>
          </a:p>
        </p:txBody>
      </p:sp>
      <p:sp>
        <p:nvSpPr>
          <p:cNvPr id="3" name="Content Placeholder 2">
            <a:extLst>
              <a:ext uri="{FF2B5EF4-FFF2-40B4-BE49-F238E27FC236}">
                <a16:creationId xmlns:a16="http://schemas.microsoft.com/office/drawing/2014/main" id="{96E612FD-6C78-89AA-5E17-38FB2B2CACFA}"/>
              </a:ext>
            </a:extLst>
          </p:cNvPr>
          <p:cNvSpPr>
            <a:spLocks noGrp="1"/>
          </p:cNvSpPr>
          <p:nvPr>
            <p:ph idx="1"/>
          </p:nvPr>
        </p:nvSpPr>
        <p:spPr/>
        <p:txBody>
          <a:bodyPr/>
          <a:lstStyle/>
          <a:p>
            <a:pPr marL="0" indent="0">
              <a:buNone/>
            </a:pPr>
            <a:r>
              <a:rPr lang="en-US" dirty="0" err="1"/>
              <a:t>Comenzando</a:t>
            </a:r>
            <a:r>
              <a:rPr lang="en-US" dirty="0"/>
              <a:t> </a:t>
            </a:r>
            <a:r>
              <a:rPr lang="en-US" dirty="0" err="1"/>
              <a:t>en</a:t>
            </a:r>
            <a:r>
              <a:rPr lang="en-US" dirty="0"/>
              <a:t> la </a:t>
            </a:r>
            <a:r>
              <a:rPr lang="en-US" dirty="0" err="1"/>
              <a:t>etapa</a:t>
            </a:r>
            <a:r>
              <a:rPr lang="en-US" dirty="0"/>
              <a:t> de </a:t>
            </a:r>
            <a:r>
              <a:rPr lang="en-US" dirty="0" err="1"/>
              <a:t>estudiante</a:t>
            </a:r>
            <a:endParaRPr lang="en-US" dirty="0"/>
          </a:p>
          <a:p>
            <a:r>
              <a:rPr lang="en-US" dirty="0" err="1"/>
              <a:t>Oportunidades</a:t>
            </a:r>
            <a:r>
              <a:rPr lang="en-US" dirty="0"/>
              <a:t> para </a:t>
            </a:r>
            <a:r>
              <a:rPr lang="en-US" dirty="0" err="1"/>
              <a:t>ganar</a:t>
            </a:r>
            <a:r>
              <a:rPr lang="en-US" dirty="0"/>
              <a:t> </a:t>
            </a:r>
            <a:r>
              <a:rPr lang="en-US" dirty="0" err="1"/>
              <a:t>experiencia</a:t>
            </a:r>
            <a:r>
              <a:rPr lang="en-US" dirty="0"/>
              <a:t> </a:t>
            </a:r>
            <a:r>
              <a:rPr lang="en-US" dirty="0" err="1"/>
              <a:t>en</a:t>
            </a:r>
            <a:r>
              <a:rPr lang="en-US" dirty="0"/>
              <a:t> </a:t>
            </a:r>
            <a:r>
              <a:rPr lang="en-US" dirty="0" err="1"/>
              <a:t>liderazgo</a:t>
            </a:r>
            <a:endParaRPr lang="en-US" dirty="0"/>
          </a:p>
          <a:p>
            <a:r>
              <a:rPr lang="en-US" dirty="0" err="1"/>
              <a:t>Acceso</a:t>
            </a:r>
            <a:r>
              <a:rPr lang="en-US" dirty="0"/>
              <a:t> a </a:t>
            </a:r>
            <a:r>
              <a:rPr lang="en-US" dirty="0" err="1"/>
              <a:t>recursos</a:t>
            </a:r>
            <a:r>
              <a:rPr lang="en-US" dirty="0"/>
              <a:t> </a:t>
            </a:r>
            <a:r>
              <a:rPr lang="en-US" dirty="0" err="1"/>
              <a:t>t</a:t>
            </a:r>
            <a:r>
              <a:rPr lang="en-US" dirty="0" err="1">
                <a:latin typeface="Calibri" panose="020F0502020204030204" pitchFamily="34" charset="0"/>
                <a:cs typeface="Calibri" panose="020F0502020204030204" pitchFamily="34" charset="0"/>
              </a:rPr>
              <a:t>é</a:t>
            </a:r>
            <a:r>
              <a:rPr lang="en-US" dirty="0" err="1"/>
              <a:t>cnicos</a:t>
            </a:r>
            <a:endParaRPr lang="en-US" dirty="0"/>
          </a:p>
          <a:p>
            <a:r>
              <a:rPr lang="en-US" dirty="0" err="1"/>
              <a:t>Construir</a:t>
            </a:r>
            <a:r>
              <a:rPr lang="en-US" dirty="0"/>
              <a:t> </a:t>
            </a:r>
            <a:r>
              <a:rPr lang="en-US" dirty="0" err="1"/>
              <a:t>tu</a:t>
            </a:r>
            <a:r>
              <a:rPr lang="en-US" dirty="0"/>
              <a:t> red de </a:t>
            </a:r>
            <a:r>
              <a:rPr lang="en-US" dirty="0" err="1"/>
              <a:t>contactos</a:t>
            </a:r>
            <a:endParaRPr lang="en-US" dirty="0"/>
          </a:p>
          <a:p>
            <a:r>
              <a:rPr lang="en-US" dirty="0"/>
              <a:t>Mas </a:t>
            </a:r>
            <a:r>
              <a:rPr lang="en-US" dirty="0" err="1"/>
              <a:t>informaci</a:t>
            </a:r>
            <a:r>
              <a:rPr lang="en-US" dirty="0" err="1">
                <a:latin typeface="Calibri" panose="020F0502020204030204" pitchFamily="34" charset="0"/>
                <a:cs typeface="Calibri" panose="020F0502020204030204" pitchFamily="34" charset="0"/>
              </a:rPr>
              <a:t>ó</a:t>
            </a:r>
            <a:r>
              <a:rPr lang="en-US" dirty="0" err="1"/>
              <a:t>n</a:t>
            </a:r>
            <a:r>
              <a:rPr lang="en-US" dirty="0"/>
              <a:t> </a:t>
            </a:r>
            <a:r>
              <a:rPr lang="en-US" dirty="0" err="1"/>
              <a:t>en</a:t>
            </a:r>
            <a:r>
              <a:rPr lang="en-US" dirty="0"/>
              <a:t> </a:t>
            </a:r>
            <a:r>
              <a:rPr lang="en-US" dirty="0">
                <a:hlinkClick r:id="rId2"/>
              </a:rPr>
              <a:t>www.aiche.org/studentmembership</a:t>
            </a:r>
            <a:endParaRPr lang="en-US" dirty="0"/>
          </a:p>
          <a:p>
            <a:pPr marL="0" indent="0">
              <a:buNone/>
            </a:pPr>
            <a:endParaRPr lang="en-US" dirty="0"/>
          </a:p>
        </p:txBody>
      </p:sp>
    </p:spTree>
    <p:extLst>
      <p:ext uri="{BB962C8B-B14F-4D97-AF65-F5344CB8AC3E}">
        <p14:creationId xmlns:p14="http://schemas.microsoft.com/office/powerpoint/2010/main" val="1201635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8B79B-F102-C75E-7944-B0E700C6267B}"/>
              </a:ext>
            </a:extLst>
          </p:cNvPr>
          <p:cNvSpPr>
            <a:spLocks noGrp="1"/>
          </p:cNvSpPr>
          <p:nvPr>
            <p:ph type="title"/>
          </p:nvPr>
        </p:nvSpPr>
        <p:spPr/>
        <p:txBody>
          <a:bodyPr/>
          <a:lstStyle/>
          <a:p>
            <a:r>
              <a:rPr lang="en-US" b="1" dirty="0"/>
              <a:t>AIChE Student Chapters</a:t>
            </a:r>
          </a:p>
        </p:txBody>
      </p:sp>
      <p:sp>
        <p:nvSpPr>
          <p:cNvPr id="3" name="Content Placeholder 2">
            <a:extLst>
              <a:ext uri="{FF2B5EF4-FFF2-40B4-BE49-F238E27FC236}">
                <a16:creationId xmlns:a16="http://schemas.microsoft.com/office/drawing/2014/main" id="{A611198A-A40E-F39A-4324-71A453526815}"/>
              </a:ext>
            </a:extLst>
          </p:cNvPr>
          <p:cNvSpPr>
            <a:spLocks noGrp="1"/>
          </p:cNvSpPr>
          <p:nvPr>
            <p:ph idx="1"/>
          </p:nvPr>
        </p:nvSpPr>
        <p:spPr>
          <a:xfrm>
            <a:off x="838200" y="1623391"/>
            <a:ext cx="10515600" cy="4691270"/>
          </a:xfrm>
        </p:spPr>
        <p:txBody>
          <a:bodyPr>
            <a:normAutofit/>
          </a:bodyPr>
          <a:lstStyle/>
          <a:p>
            <a:r>
              <a:rPr lang="en-US" dirty="0" err="1"/>
              <a:t>Existen</a:t>
            </a:r>
            <a:r>
              <a:rPr lang="en-US" dirty="0"/>
              <a:t> mas de 380 Student Chapters </a:t>
            </a:r>
            <a:r>
              <a:rPr lang="en-US" dirty="0" err="1"/>
              <a:t>globalmente</a:t>
            </a:r>
            <a:endParaRPr lang="en-US" dirty="0"/>
          </a:p>
          <a:p>
            <a:pPr lvl="1">
              <a:buFont typeface="Wingdings" panose="05000000000000000000" pitchFamily="2" charset="2"/>
              <a:buChar char="Ø"/>
            </a:pPr>
            <a:r>
              <a:rPr lang="en-US" dirty="0"/>
              <a:t>170 Student Chapters </a:t>
            </a:r>
            <a:r>
              <a:rPr lang="en-US" dirty="0" err="1"/>
              <a:t>en</a:t>
            </a:r>
            <a:r>
              <a:rPr lang="en-US" dirty="0"/>
              <a:t> USA</a:t>
            </a:r>
          </a:p>
          <a:p>
            <a:pPr lvl="1">
              <a:buFont typeface="Wingdings" panose="05000000000000000000" pitchFamily="2" charset="2"/>
              <a:buChar char="Ø"/>
            </a:pPr>
            <a:r>
              <a:rPr lang="en-US" dirty="0"/>
              <a:t>200+ </a:t>
            </a:r>
            <a:r>
              <a:rPr lang="en-US" dirty="0" err="1"/>
              <a:t>en</a:t>
            </a:r>
            <a:r>
              <a:rPr lang="en-US" dirty="0"/>
              <a:t> </a:t>
            </a:r>
            <a:r>
              <a:rPr lang="en-US" dirty="0" err="1"/>
              <a:t>el</a:t>
            </a:r>
            <a:r>
              <a:rPr lang="en-US" dirty="0"/>
              <a:t> resto del </a:t>
            </a:r>
            <a:r>
              <a:rPr lang="en-US" dirty="0" err="1"/>
              <a:t>mundo</a:t>
            </a:r>
            <a:endParaRPr lang="en-US" dirty="0"/>
          </a:p>
          <a:p>
            <a:r>
              <a:rPr lang="en-US" dirty="0"/>
              <a:t>Student Chapters </a:t>
            </a:r>
            <a:r>
              <a:rPr lang="en-US" dirty="0" err="1"/>
              <a:t>en</a:t>
            </a:r>
            <a:r>
              <a:rPr lang="en-US" dirty="0"/>
              <a:t> </a:t>
            </a:r>
            <a:r>
              <a:rPr lang="en-US" dirty="0" err="1"/>
              <a:t>Sudam</a:t>
            </a:r>
            <a:r>
              <a:rPr lang="en-US" dirty="0" err="1">
                <a:latin typeface="Calibri" panose="020F0502020204030204" pitchFamily="34" charset="0"/>
                <a:cs typeface="Calibri" panose="020F0502020204030204" pitchFamily="34" charset="0"/>
              </a:rPr>
              <a:t>é</a:t>
            </a:r>
            <a:r>
              <a:rPr lang="en-US" dirty="0" err="1"/>
              <a:t>rica</a:t>
            </a:r>
            <a:endParaRPr lang="en-US" dirty="0"/>
          </a:p>
          <a:p>
            <a:pPr lvl="1">
              <a:buFont typeface="Wingdings" panose="05000000000000000000" pitchFamily="2" charset="2"/>
              <a:buChar char="Ø"/>
            </a:pPr>
            <a:r>
              <a:rPr lang="en-US" dirty="0"/>
              <a:t>Argentina (1)</a:t>
            </a:r>
          </a:p>
          <a:p>
            <a:pPr lvl="1">
              <a:buFont typeface="Wingdings" panose="05000000000000000000" pitchFamily="2" charset="2"/>
              <a:buChar char="Ø"/>
            </a:pPr>
            <a:r>
              <a:rPr lang="en-US" dirty="0"/>
              <a:t>Bolivia (1)</a:t>
            </a:r>
          </a:p>
          <a:p>
            <a:pPr lvl="1">
              <a:buFont typeface="Wingdings" panose="05000000000000000000" pitchFamily="2" charset="2"/>
              <a:buChar char="Ø"/>
            </a:pPr>
            <a:r>
              <a:rPr lang="en-US" dirty="0" err="1"/>
              <a:t>Brasil</a:t>
            </a:r>
            <a:r>
              <a:rPr lang="en-US" dirty="0"/>
              <a:t> (15)</a:t>
            </a:r>
          </a:p>
          <a:p>
            <a:pPr lvl="1">
              <a:buFont typeface="Wingdings" panose="05000000000000000000" pitchFamily="2" charset="2"/>
              <a:buChar char="Ø"/>
            </a:pPr>
            <a:r>
              <a:rPr lang="en-US" dirty="0"/>
              <a:t>Chile (3)</a:t>
            </a:r>
          </a:p>
          <a:p>
            <a:pPr lvl="1">
              <a:buFont typeface="Wingdings" panose="05000000000000000000" pitchFamily="2" charset="2"/>
              <a:buChar char="Ø"/>
            </a:pPr>
            <a:r>
              <a:rPr lang="en-US" dirty="0"/>
              <a:t>Colombia (12)</a:t>
            </a:r>
          </a:p>
          <a:p>
            <a:pPr lvl="1">
              <a:buFont typeface="Wingdings" panose="05000000000000000000" pitchFamily="2" charset="2"/>
              <a:buChar char="Ø"/>
            </a:pPr>
            <a:r>
              <a:rPr lang="en-US" dirty="0"/>
              <a:t>Ecuador (6)</a:t>
            </a:r>
          </a:p>
          <a:p>
            <a:pPr lvl="1">
              <a:buFont typeface="Wingdings" panose="05000000000000000000" pitchFamily="2" charset="2"/>
              <a:buChar char="Ø"/>
            </a:pPr>
            <a:r>
              <a:rPr lang="en-US" dirty="0"/>
              <a:t>Per</a:t>
            </a:r>
            <a:r>
              <a:rPr lang="en-US" dirty="0">
                <a:latin typeface="Calibri" panose="020F0502020204030204" pitchFamily="34" charset="0"/>
                <a:cs typeface="Calibri" panose="020F0502020204030204" pitchFamily="34" charset="0"/>
              </a:rPr>
              <a:t>ú</a:t>
            </a:r>
            <a:r>
              <a:rPr lang="en-US" dirty="0"/>
              <a:t> (12)</a:t>
            </a:r>
          </a:p>
        </p:txBody>
      </p:sp>
    </p:spTree>
    <p:extLst>
      <p:ext uri="{BB962C8B-B14F-4D97-AF65-F5344CB8AC3E}">
        <p14:creationId xmlns:p14="http://schemas.microsoft.com/office/powerpoint/2010/main" val="3658264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62BB8-7070-A942-6171-C645E0B63A43}"/>
              </a:ext>
            </a:extLst>
          </p:cNvPr>
          <p:cNvSpPr>
            <a:spLocks noGrp="1"/>
          </p:cNvSpPr>
          <p:nvPr>
            <p:ph type="title"/>
          </p:nvPr>
        </p:nvSpPr>
        <p:spPr/>
        <p:txBody>
          <a:bodyPr/>
          <a:lstStyle/>
          <a:p>
            <a:r>
              <a:rPr lang="en-US" b="1" dirty="0"/>
              <a:t>AIChE Student Chapters </a:t>
            </a:r>
            <a:r>
              <a:rPr lang="en-US" b="1" dirty="0" err="1"/>
              <a:t>en</a:t>
            </a:r>
            <a:r>
              <a:rPr lang="en-US" b="1" dirty="0"/>
              <a:t> Chile</a:t>
            </a:r>
          </a:p>
        </p:txBody>
      </p:sp>
      <p:sp>
        <p:nvSpPr>
          <p:cNvPr id="3" name="Content Placeholder 2">
            <a:extLst>
              <a:ext uri="{FF2B5EF4-FFF2-40B4-BE49-F238E27FC236}">
                <a16:creationId xmlns:a16="http://schemas.microsoft.com/office/drawing/2014/main" id="{48A912E1-1DE7-E6C7-5125-35B9DE016406}"/>
              </a:ext>
            </a:extLst>
          </p:cNvPr>
          <p:cNvSpPr>
            <a:spLocks noGrp="1"/>
          </p:cNvSpPr>
          <p:nvPr>
            <p:ph idx="1"/>
          </p:nvPr>
        </p:nvSpPr>
        <p:spPr/>
        <p:txBody>
          <a:bodyPr/>
          <a:lstStyle/>
          <a:p>
            <a:r>
              <a:rPr lang="en-US" dirty="0"/>
              <a:t>Pontificia Universidad </a:t>
            </a:r>
            <a:r>
              <a:rPr lang="en-US" dirty="0" err="1"/>
              <a:t>Cat</a:t>
            </a:r>
            <a:r>
              <a:rPr lang="en-US" dirty="0" err="1">
                <a:latin typeface="Calibri" panose="020F0502020204030204" pitchFamily="34" charset="0"/>
                <a:cs typeface="Calibri" panose="020F0502020204030204" pitchFamily="34" charset="0"/>
              </a:rPr>
              <a:t>ó</a:t>
            </a:r>
            <a:r>
              <a:rPr lang="en-US" dirty="0" err="1"/>
              <a:t>lica</a:t>
            </a:r>
            <a:r>
              <a:rPr lang="en-US" dirty="0"/>
              <a:t> de Chile</a:t>
            </a:r>
          </a:p>
          <a:p>
            <a:pPr marL="457200" lvl="1" indent="0">
              <a:buNone/>
            </a:pPr>
            <a:r>
              <a:rPr lang="en-US" dirty="0">
                <a:hlinkClick r:id="rId2"/>
              </a:rPr>
              <a:t>https://www.facebook.com/CEIQBB.UC/</a:t>
            </a:r>
            <a:endParaRPr lang="en-US" dirty="0"/>
          </a:p>
          <a:p>
            <a:pPr marL="457200" lvl="1" indent="0">
              <a:buNone/>
            </a:pPr>
            <a:endParaRPr lang="en-US" dirty="0"/>
          </a:p>
          <a:p>
            <a:r>
              <a:rPr lang="en-US" dirty="0"/>
              <a:t>Pontificia Universidad </a:t>
            </a:r>
            <a:r>
              <a:rPr lang="en-US" dirty="0" err="1"/>
              <a:t>Cat</a:t>
            </a:r>
            <a:r>
              <a:rPr lang="en-US" dirty="0" err="1">
                <a:latin typeface="Calibri" panose="020F0502020204030204" pitchFamily="34" charset="0"/>
                <a:cs typeface="Calibri" panose="020F0502020204030204" pitchFamily="34" charset="0"/>
              </a:rPr>
              <a:t>ó</a:t>
            </a:r>
            <a:r>
              <a:rPr lang="en-US" dirty="0" err="1"/>
              <a:t>lica</a:t>
            </a:r>
            <a:r>
              <a:rPr lang="en-US" dirty="0"/>
              <a:t> de Valpara</a:t>
            </a:r>
            <a:r>
              <a:rPr lang="en-US" dirty="0">
                <a:latin typeface="Calibri" panose="020F0502020204030204" pitchFamily="34" charset="0"/>
                <a:cs typeface="Calibri" panose="020F0502020204030204" pitchFamily="34" charset="0"/>
              </a:rPr>
              <a:t>í</a:t>
            </a:r>
            <a:r>
              <a:rPr lang="en-US" dirty="0"/>
              <a:t>so</a:t>
            </a:r>
          </a:p>
          <a:p>
            <a:pPr marL="0" indent="0">
              <a:buNone/>
            </a:pPr>
            <a:endParaRPr lang="en-US" dirty="0"/>
          </a:p>
          <a:p>
            <a:r>
              <a:rPr lang="en-US" dirty="0"/>
              <a:t>Universidad de Santiago</a:t>
            </a:r>
          </a:p>
        </p:txBody>
      </p:sp>
    </p:spTree>
    <p:extLst>
      <p:ext uri="{BB962C8B-B14F-4D97-AF65-F5344CB8AC3E}">
        <p14:creationId xmlns:p14="http://schemas.microsoft.com/office/powerpoint/2010/main" val="1799940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D6F5A-7127-BD4D-3558-649A6A16534E}"/>
              </a:ext>
            </a:extLst>
          </p:cNvPr>
          <p:cNvSpPr>
            <a:spLocks noGrp="1"/>
          </p:cNvSpPr>
          <p:nvPr>
            <p:ph type="title"/>
          </p:nvPr>
        </p:nvSpPr>
        <p:spPr/>
        <p:txBody>
          <a:bodyPr/>
          <a:lstStyle/>
          <a:p>
            <a:r>
              <a:rPr lang="en-US" b="1" dirty="0" err="1"/>
              <a:t>Caracter</a:t>
            </a:r>
            <a:r>
              <a:rPr lang="en-US" b="1" dirty="0" err="1">
                <a:latin typeface="Calibri Light" panose="020F0302020204030204" pitchFamily="34" charset="0"/>
                <a:cs typeface="Calibri Light" panose="020F0302020204030204" pitchFamily="34" charset="0"/>
              </a:rPr>
              <a:t>í</a:t>
            </a:r>
            <a:r>
              <a:rPr lang="en-US" b="1" dirty="0" err="1"/>
              <a:t>sticas</a:t>
            </a:r>
            <a:r>
              <a:rPr lang="en-US" b="1" dirty="0"/>
              <a:t> de Student Chapters</a:t>
            </a:r>
          </a:p>
        </p:txBody>
      </p:sp>
      <p:sp>
        <p:nvSpPr>
          <p:cNvPr id="3" name="Content Placeholder 2">
            <a:extLst>
              <a:ext uri="{FF2B5EF4-FFF2-40B4-BE49-F238E27FC236}">
                <a16:creationId xmlns:a16="http://schemas.microsoft.com/office/drawing/2014/main" id="{031CB8C5-DD96-EB4C-E3FC-5AB0572D9BE8}"/>
              </a:ext>
            </a:extLst>
          </p:cNvPr>
          <p:cNvSpPr>
            <a:spLocks noGrp="1"/>
          </p:cNvSpPr>
          <p:nvPr>
            <p:ph idx="1"/>
          </p:nvPr>
        </p:nvSpPr>
        <p:spPr>
          <a:xfrm>
            <a:off x="838200" y="1690688"/>
            <a:ext cx="10515600" cy="4657103"/>
          </a:xfrm>
        </p:spPr>
        <p:txBody>
          <a:bodyPr/>
          <a:lstStyle/>
          <a:p>
            <a:r>
              <a:rPr lang="en-US" dirty="0" err="1"/>
              <a:t>Dirigido</a:t>
            </a:r>
            <a:r>
              <a:rPr lang="en-US" dirty="0"/>
              <a:t> </a:t>
            </a:r>
            <a:r>
              <a:rPr lang="en-US" dirty="0" err="1"/>
              <a:t>por</a:t>
            </a:r>
            <a:r>
              <a:rPr lang="en-US" dirty="0"/>
              <a:t> un </a:t>
            </a:r>
            <a:r>
              <a:rPr lang="en-US" dirty="0" err="1"/>
              <a:t>directorio</a:t>
            </a:r>
            <a:r>
              <a:rPr lang="en-US" dirty="0"/>
              <a:t> </a:t>
            </a:r>
            <a:r>
              <a:rPr lang="en-US" dirty="0" err="1"/>
              <a:t>elegido</a:t>
            </a:r>
            <a:r>
              <a:rPr lang="en-US" dirty="0"/>
              <a:t> </a:t>
            </a:r>
            <a:r>
              <a:rPr lang="en-US" dirty="0" err="1"/>
              <a:t>anualmente</a:t>
            </a:r>
            <a:endParaRPr lang="en-US" dirty="0"/>
          </a:p>
          <a:p>
            <a:pPr lvl="1">
              <a:buFont typeface="Wingdings" panose="05000000000000000000" pitchFamily="2" charset="2"/>
              <a:buChar char="Ø"/>
            </a:pPr>
            <a:r>
              <a:rPr lang="en-US" dirty="0" err="1"/>
              <a:t>Usualmente</a:t>
            </a:r>
            <a:r>
              <a:rPr lang="en-US" dirty="0"/>
              <a:t> </a:t>
            </a:r>
            <a:r>
              <a:rPr lang="en-US" dirty="0" err="1"/>
              <a:t>alumnos</a:t>
            </a:r>
            <a:r>
              <a:rPr lang="en-US" dirty="0"/>
              <a:t> de </a:t>
            </a:r>
            <a:r>
              <a:rPr lang="en-US" dirty="0" err="1">
                <a:latin typeface="Calibri" panose="020F0502020204030204" pitchFamily="34" charset="0"/>
                <a:cs typeface="Calibri" panose="020F0502020204030204" pitchFamily="34" charset="0"/>
              </a:rPr>
              <a:t>ú</a:t>
            </a:r>
            <a:r>
              <a:rPr lang="en-US" dirty="0" err="1"/>
              <a:t>ltimo</a:t>
            </a:r>
            <a:r>
              <a:rPr lang="en-US" dirty="0"/>
              <a:t> </a:t>
            </a:r>
            <a:r>
              <a:rPr lang="en-US" dirty="0" err="1"/>
              <a:t>a</a:t>
            </a:r>
            <a:r>
              <a:rPr lang="en-US" dirty="0" err="1">
                <a:latin typeface="Calibri" panose="020F0502020204030204" pitchFamily="34" charset="0"/>
                <a:cs typeface="Calibri" panose="020F0502020204030204" pitchFamily="34" charset="0"/>
              </a:rPr>
              <a:t>ñ</a:t>
            </a:r>
            <a:r>
              <a:rPr lang="en-US" dirty="0" err="1"/>
              <a:t>o</a:t>
            </a:r>
            <a:endParaRPr lang="en-US" dirty="0"/>
          </a:p>
          <a:p>
            <a:r>
              <a:rPr lang="en-US" dirty="0" err="1"/>
              <a:t>Apoyados</a:t>
            </a:r>
            <a:r>
              <a:rPr lang="en-US" dirty="0"/>
              <a:t> </a:t>
            </a:r>
            <a:r>
              <a:rPr lang="en-US" dirty="0" err="1"/>
              <a:t>por</a:t>
            </a:r>
            <a:r>
              <a:rPr lang="en-US" dirty="0"/>
              <a:t> un </a:t>
            </a:r>
            <a:r>
              <a:rPr lang="en-US" dirty="0" err="1"/>
              <a:t>profesor</a:t>
            </a:r>
            <a:r>
              <a:rPr lang="en-US" dirty="0"/>
              <a:t> </a:t>
            </a:r>
            <a:r>
              <a:rPr lang="en-US" dirty="0" err="1"/>
              <a:t>gu</a:t>
            </a:r>
            <a:r>
              <a:rPr lang="en-US" dirty="0" err="1">
                <a:latin typeface="Calibri" panose="020F0502020204030204" pitchFamily="34" charset="0"/>
                <a:cs typeface="Calibri" panose="020F0502020204030204" pitchFamily="34" charset="0"/>
              </a:rPr>
              <a:t>í</a:t>
            </a:r>
            <a:r>
              <a:rPr lang="en-US" dirty="0" err="1"/>
              <a:t>a</a:t>
            </a:r>
            <a:r>
              <a:rPr lang="en-US" dirty="0"/>
              <a:t> (Student Chapter Advisor)</a:t>
            </a:r>
          </a:p>
          <a:p>
            <a:r>
              <a:rPr lang="en-US" dirty="0" err="1"/>
              <a:t>Participaci</a:t>
            </a:r>
            <a:r>
              <a:rPr lang="en-US" dirty="0" err="1">
                <a:latin typeface="Calibri" panose="020F0502020204030204" pitchFamily="34" charset="0"/>
                <a:cs typeface="Calibri" panose="020F0502020204030204" pitchFamily="34" charset="0"/>
              </a:rPr>
              <a:t>ó</a:t>
            </a:r>
            <a:r>
              <a:rPr lang="en-US" dirty="0" err="1"/>
              <a:t>n</a:t>
            </a:r>
            <a:r>
              <a:rPr lang="en-US" dirty="0"/>
              <a:t> </a:t>
            </a:r>
            <a:r>
              <a:rPr lang="en-US" dirty="0" err="1"/>
              <a:t>abierta</a:t>
            </a:r>
            <a:r>
              <a:rPr lang="en-US" dirty="0"/>
              <a:t> a </a:t>
            </a:r>
            <a:r>
              <a:rPr lang="en-US" dirty="0" err="1"/>
              <a:t>todos</a:t>
            </a:r>
            <a:r>
              <a:rPr lang="en-US" dirty="0"/>
              <a:t> </a:t>
            </a:r>
            <a:r>
              <a:rPr lang="en-US" dirty="0" err="1"/>
              <a:t>los</a:t>
            </a:r>
            <a:r>
              <a:rPr lang="en-US" dirty="0"/>
              <a:t> </a:t>
            </a:r>
            <a:r>
              <a:rPr lang="en-US" dirty="0" err="1"/>
              <a:t>estudiantes</a:t>
            </a:r>
            <a:r>
              <a:rPr lang="en-US" dirty="0"/>
              <a:t> de </a:t>
            </a:r>
            <a:r>
              <a:rPr lang="en-US" dirty="0" err="1"/>
              <a:t>ingenier</a:t>
            </a:r>
            <a:r>
              <a:rPr lang="en-US" dirty="0" err="1">
                <a:latin typeface="Calibri" panose="020F0502020204030204" pitchFamily="34" charset="0"/>
                <a:cs typeface="Calibri" panose="020F0502020204030204" pitchFamily="34" charset="0"/>
              </a:rPr>
              <a:t>í</a:t>
            </a:r>
            <a:r>
              <a:rPr lang="en-US" dirty="0" err="1"/>
              <a:t>a</a:t>
            </a:r>
            <a:r>
              <a:rPr lang="en-US" dirty="0"/>
              <a:t> </a:t>
            </a:r>
            <a:r>
              <a:rPr lang="en-US" dirty="0" err="1"/>
              <a:t>qu</a:t>
            </a:r>
            <a:r>
              <a:rPr lang="en-US" dirty="0" err="1">
                <a:latin typeface="Calibri" panose="020F0502020204030204" pitchFamily="34" charset="0"/>
                <a:cs typeface="Calibri" panose="020F0502020204030204" pitchFamily="34" charset="0"/>
              </a:rPr>
              <a:t>í</a:t>
            </a:r>
            <a:r>
              <a:rPr lang="en-US" dirty="0" err="1"/>
              <a:t>mica</a:t>
            </a:r>
            <a:r>
              <a:rPr lang="en-US" dirty="0"/>
              <a:t> (</a:t>
            </a:r>
            <a:r>
              <a:rPr lang="en-US" dirty="0" err="1"/>
              <a:t>cualquier</a:t>
            </a:r>
            <a:r>
              <a:rPr lang="en-US" dirty="0"/>
              <a:t> </a:t>
            </a:r>
            <a:r>
              <a:rPr lang="en-US" dirty="0" err="1"/>
              <a:t>nivel</a:t>
            </a:r>
            <a:r>
              <a:rPr lang="en-US" dirty="0"/>
              <a:t>)</a:t>
            </a:r>
          </a:p>
          <a:p>
            <a:r>
              <a:rPr lang="en-US" dirty="0" err="1"/>
              <a:t>Actividades</a:t>
            </a:r>
            <a:r>
              <a:rPr lang="en-US" dirty="0"/>
              <a:t> </a:t>
            </a:r>
            <a:r>
              <a:rPr lang="en-US" dirty="0" err="1"/>
              <a:t>regulares</a:t>
            </a:r>
            <a:endParaRPr lang="en-US" dirty="0"/>
          </a:p>
          <a:p>
            <a:pPr lvl="1">
              <a:buFont typeface="Wingdings" panose="05000000000000000000" pitchFamily="2" charset="2"/>
              <a:buChar char="Ø"/>
            </a:pPr>
            <a:r>
              <a:rPr lang="en-US" dirty="0" err="1"/>
              <a:t>Presentaciones</a:t>
            </a:r>
            <a:endParaRPr lang="en-US" dirty="0"/>
          </a:p>
          <a:p>
            <a:pPr lvl="1">
              <a:buFont typeface="Wingdings" panose="05000000000000000000" pitchFamily="2" charset="2"/>
              <a:buChar char="Ø"/>
            </a:pPr>
            <a:r>
              <a:rPr lang="en-US" dirty="0" err="1"/>
              <a:t>Visitas</a:t>
            </a:r>
            <a:r>
              <a:rPr lang="en-US" dirty="0"/>
              <a:t> a </a:t>
            </a:r>
            <a:r>
              <a:rPr lang="en-US" dirty="0" err="1"/>
              <a:t>plantas</a:t>
            </a:r>
            <a:endParaRPr lang="en-US" dirty="0"/>
          </a:p>
          <a:p>
            <a:pPr lvl="1">
              <a:buFont typeface="Wingdings" panose="05000000000000000000" pitchFamily="2" charset="2"/>
              <a:buChar char="Ø"/>
            </a:pPr>
            <a:r>
              <a:rPr lang="en-US" dirty="0" err="1"/>
              <a:t>Actividades</a:t>
            </a:r>
            <a:r>
              <a:rPr lang="en-US" dirty="0"/>
              <a:t> </a:t>
            </a:r>
            <a:r>
              <a:rPr lang="en-US" dirty="0" err="1"/>
              <a:t>sociales</a:t>
            </a:r>
            <a:endParaRPr lang="en-US" dirty="0"/>
          </a:p>
          <a:p>
            <a:pPr lvl="1">
              <a:buFont typeface="Wingdings" panose="05000000000000000000" pitchFamily="2" charset="2"/>
              <a:buChar char="Ø"/>
            </a:pPr>
            <a:r>
              <a:rPr lang="en-US" dirty="0" err="1"/>
              <a:t>Participaci</a:t>
            </a:r>
            <a:r>
              <a:rPr lang="en-US" dirty="0" err="1">
                <a:latin typeface="Calibri" panose="020F0502020204030204" pitchFamily="34" charset="0"/>
                <a:cs typeface="Calibri" panose="020F0502020204030204" pitchFamily="34" charset="0"/>
              </a:rPr>
              <a:t>ó</a:t>
            </a:r>
            <a:r>
              <a:rPr lang="en-US" dirty="0" err="1"/>
              <a:t>n</a:t>
            </a:r>
            <a:r>
              <a:rPr lang="en-US" dirty="0"/>
              <a:t> </a:t>
            </a:r>
            <a:r>
              <a:rPr lang="en-US" dirty="0" err="1"/>
              <a:t>en</a:t>
            </a:r>
            <a:r>
              <a:rPr lang="en-US" dirty="0"/>
              <a:t> </a:t>
            </a:r>
            <a:r>
              <a:rPr lang="en-US" dirty="0" err="1"/>
              <a:t>competencias</a:t>
            </a:r>
            <a:r>
              <a:rPr lang="en-US" dirty="0"/>
              <a:t> de AIChE</a:t>
            </a:r>
          </a:p>
        </p:txBody>
      </p:sp>
    </p:spTree>
    <p:extLst>
      <p:ext uri="{BB962C8B-B14F-4D97-AF65-F5344CB8AC3E}">
        <p14:creationId xmlns:p14="http://schemas.microsoft.com/office/powerpoint/2010/main" val="3278587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6A5DC-BE9A-AC84-6A99-F71374D265E1}"/>
              </a:ext>
            </a:extLst>
          </p:cNvPr>
          <p:cNvSpPr>
            <a:spLocks noGrp="1"/>
          </p:cNvSpPr>
          <p:nvPr>
            <p:ph type="title"/>
          </p:nvPr>
        </p:nvSpPr>
        <p:spPr/>
        <p:txBody>
          <a:bodyPr/>
          <a:lstStyle/>
          <a:p>
            <a:r>
              <a:rPr lang="en-US" b="1" dirty="0" err="1"/>
              <a:t>Participaci</a:t>
            </a:r>
            <a:r>
              <a:rPr lang="en-US" b="1" dirty="0" err="1">
                <a:latin typeface="Calibri Light" panose="020F0302020204030204" pitchFamily="34" charset="0"/>
                <a:cs typeface="Calibri Light" panose="020F0302020204030204" pitchFamily="34" charset="0"/>
              </a:rPr>
              <a:t>ó</a:t>
            </a:r>
            <a:r>
              <a:rPr lang="en-US" b="1" dirty="0" err="1"/>
              <a:t>n</a:t>
            </a:r>
            <a:r>
              <a:rPr lang="en-US" b="1" dirty="0"/>
              <a:t> </a:t>
            </a:r>
            <a:r>
              <a:rPr lang="en-US" b="1" dirty="0" err="1"/>
              <a:t>activa</a:t>
            </a:r>
            <a:r>
              <a:rPr lang="en-US" b="1" dirty="0"/>
              <a:t> </a:t>
            </a:r>
            <a:r>
              <a:rPr lang="en-US" b="1" dirty="0" err="1"/>
              <a:t>en</a:t>
            </a:r>
            <a:r>
              <a:rPr lang="en-US" b="1" dirty="0"/>
              <a:t> AIChE</a:t>
            </a:r>
          </a:p>
        </p:txBody>
      </p:sp>
      <p:sp>
        <p:nvSpPr>
          <p:cNvPr id="3" name="Content Placeholder 2">
            <a:extLst>
              <a:ext uri="{FF2B5EF4-FFF2-40B4-BE49-F238E27FC236}">
                <a16:creationId xmlns:a16="http://schemas.microsoft.com/office/drawing/2014/main" id="{050B4060-52D0-5322-2293-0263280EBA63}"/>
              </a:ext>
            </a:extLst>
          </p:cNvPr>
          <p:cNvSpPr>
            <a:spLocks noGrp="1"/>
          </p:cNvSpPr>
          <p:nvPr>
            <p:ph idx="1"/>
          </p:nvPr>
        </p:nvSpPr>
        <p:spPr>
          <a:xfrm>
            <a:off x="838200" y="1690688"/>
            <a:ext cx="10515600" cy="4486275"/>
          </a:xfrm>
        </p:spPr>
        <p:txBody>
          <a:bodyPr/>
          <a:lstStyle/>
          <a:p>
            <a:r>
              <a:rPr lang="en-US" dirty="0"/>
              <a:t>No basta con ser </a:t>
            </a:r>
            <a:r>
              <a:rPr lang="en-US" dirty="0" err="1"/>
              <a:t>miembro</a:t>
            </a:r>
            <a:r>
              <a:rPr lang="en-US" dirty="0"/>
              <a:t> del Student Chapter local</a:t>
            </a:r>
          </a:p>
          <a:p>
            <a:r>
              <a:rPr lang="en-US" dirty="0"/>
              <a:t>Hay que </a:t>
            </a:r>
            <a:r>
              <a:rPr lang="en-US" dirty="0" err="1"/>
              <a:t>inscribirse</a:t>
            </a:r>
            <a:r>
              <a:rPr lang="en-US" dirty="0"/>
              <a:t> </a:t>
            </a:r>
            <a:r>
              <a:rPr lang="en-US" dirty="0" err="1"/>
              <a:t>como</a:t>
            </a:r>
            <a:r>
              <a:rPr lang="en-US" dirty="0"/>
              <a:t> </a:t>
            </a:r>
            <a:r>
              <a:rPr lang="en-US" dirty="0" err="1"/>
              <a:t>miembro</a:t>
            </a:r>
            <a:r>
              <a:rPr lang="en-US" dirty="0"/>
              <a:t> de AIChE</a:t>
            </a:r>
          </a:p>
          <a:p>
            <a:pPr marL="0" indent="0">
              <a:buNone/>
            </a:pPr>
            <a:r>
              <a:rPr lang="en-US" dirty="0"/>
              <a:t>	</a:t>
            </a:r>
            <a:r>
              <a:rPr lang="en-US" dirty="0">
                <a:hlinkClick r:id="rId2"/>
              </a:rPr>
              <a:t>https://www.aiche.org/students/membership</a:t>
            </a:r>
            <a:endParaRPr lang="en-US" dirty="0"/>
          </a:p>
          <a:p>
            <a:r>
              <a:rPr lang="en-US" dirty="0"/>
              <a:t>El </a:t>
            </a:r>
            <a:r>
              <a:rPr lang="en-US" dirty="0" err="1"/>
              <a:t>costo</a:t>
            </a:r>
            <a:r>
              <a:rPr lang="en-US" dirty="0"/>
              <a:t> para </a:t>
            </a:r>
            <a:r>
              <a:rPr lang="en-US" dirty="0" err="1"/>
              <a:t>estudiantes</a:t>
            </a:r>
            <a:r>
              <a:rPr lang="en-US" dirty="0"/>
              <a:t> es CERO, y </a:t>
            </a:r>
            <a:r>
              <a:rPr lang="en-US" dirty="0" err="1"/>
              <a:t>pueden</a:t>
            </a:r>
            <a:r>
              <a:rPr lang="en-US" dirty="0"/>
              <a:t> </a:t>
            </a:r>
            <a:r>
              <a:rPr lang="en-US" dirty="0" err="1"/>
              <a:t>aprovechar</a:t>
            </a:r>
            <a:r>
              <a:rPr lang="en-US" dirty="0"/>
              <a:t> </a:t>
            </a:r>
            <a:r>
              <a:rPr lang="en-US" dirty="0" err="1"/>
              <a:t>todos</a:t>
            </a:r>
            <a:r>
              <a:rPr lang="en-US" dirty="0"/>
              <a:t> </a:t>
            </a:r>
            <a:r>
              <a:rPr lang="en-US" dirty="0" err="1"/>
              <a:t>los</a:t>
            </a:r>
            <a:r>
              <a:rPr lang="en-US" dirty="0"/>
              <a:t> </a:t>
            </a:r>
            <a:r>
              <a:rPr lang="en-US" dirty="0" err="1"/>
              <a:t>beneficios</a:t>
            </a:r>
            <a:endParaRPr lang="en-US" dirty="0"/>
          </a:p>
          <a:p>
            <a:r>
              <a:rPr lang="en-US" dirty="0"/>
              <a:t>Deben </a:t>
            </a:r>
            <a:r>
              <a:rPr lang="en-US" dirty="0" err="1"/>
              <a:t>renovar</a:t>
            </a:r>
            <a:r>
              <a:rPr lang="en-US" dirty="0"/>
              <a:t> </a:t>
            </a:r>
            <a:r>
              <a:rPr lang="en-US" dirty="0" err="1"/>
              <a:t>anualmente</a:t>
            </a:r>
            <a:r>
              <a:rPr lang="en-US" dirty="0"/>
              <a:t> para </a:t>
            </a:r>
            <a:r>
              <a:rPr lang="en-US" dirty="0" err="1"/>
              <a:t>mantener</a:t>
            </a:r>
            <a:r>
              <a:rPr lang="en-US" dirty="0"/>
              <a:t> </a:t>
            </a:r>
            <a:r>
              <a:rPr lang="en-US" dirty="0" err="1"/>
              <a:t>acceso</a:t>
            </a:r>
            <a:r>
              <a:rPr lang="en-US" dirty="0"/>
              <a:t> a </a:t>
            </a:r>
            <a:r>
              <a:rPr lang="en-US" dirty="0" err="1"/>
              <a:t>beneficios</a:t>
            </a:r>
            <a:endParaRPr lang="en-US" dirty="0"/>
          </a:p>
          <a:p>
            <a:r>
              <a:rPr lang="en-US" dirty="0"/>
              <a:t>Se </a:t>
            </a:r>
            <a:r>
              <a:rPr lang="en-US" dirty="0" err="1"/>
              <a:t>recomienda</a:t>
            </a:r>
            <a:r>
              <a:rPr lang="en-US" dirty="0"/>
              <a:t> que </a:t>
            </a:r>
            <a:r>
              <a:rPr lang="en-US" dirty="0" err="1"/>
              <a:t>creen</a:t>
            </a:r>
            <a:r>
              <a:rPr lang="en-US" dirty="0"/>
              <a:t> un </a:t>
            </a:r>
            <a:r>
              <a:rPr lang="en-US" dirty="0" err="1"/>
              <a:t>perfil</a:t>
            </a:r>
            <a:r>
              <a:rPr lang="en-US" dirty="0"/>
              <a:t> </a:t>
            </a:r>
            <a:r>
              <a:rPr lang="en-US" dirty="0" err="1"/>
              <a:t>en</a:t>
            </a:r>
            <a:r>
              <a:rPr lang="en-US" dirty="0"/>
              <a:t> “AIChE Engage” (</a:t>
            </a:r>
            <a:r>
              <a:rPr lang="en-US" dirty="0" err="1"/>
              <a:t>plataforma</a:t>
            </a:r>
            <a:r>
              <a:rPr lang="en-US" dirty="0"/>
              <a:t> para </a:t>
            </a:r>
            <a:r>
              <a:rPr lang="en-US" dirty="0" err="1"/>
              <a:t>comunicarse</a:t>
            </a:r>
            <a:r>
              <a:rPr lang="en-US" dirty="0"/>
              <a:t> con </a:t>
            </a:r>
            <a:r>
              <a:rPr lang="en-US" dirty="0" err="1"/>
              <a:t>otros</a:t>
            </a:r>
            <a:r>
              <a:rPr lang="en-US" dirty="0"/>
              <a:t> </a:t>
            </a:r>
            <a:r>
              <a:rPr lang="en-US" dirty="0" err="1"/>
              <a:t>miembros</a:t>
            </a:r>
            <a:r>
              <a:rPr lang="en-US" dirty="0"/>
              <a:t> de AIChE)</a:t>
            </a:r>
          </a:p>
        </p:txBody>
      </p:sp>
    </p:spTree>
    <p:extLst>
      <p:ext uri="{BB962C8B-B14F-4D97-AF65-F5344CB8AC3E}">
        <p14:creationId xmlns:p14="http://schemas.microsoft.com/office/powerpoint/2010/main" val="1389309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4644</TotalTime>
  <Words>1068</Words>
  <Application>Microsoft Office PowerPoint</Application>
  <PresentationFormat>Panorámica</PresentationFormat>
  <Paragraphs>129</Paragraphs>
  <Slides>17</Slides>
  <Notes>2</Notes>
  <HiddenSlides>1</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Arial</vt:lpstr>
      <vt:lpstr>Calibri</vt:lpstr>
      <vt:lpstr>Calibri Light</vt:lpstr>
      <vt:lpstr>Century Gothic</vt:lpstr>
      <vt:lpstr>Wingdings</vt:lpstr>
      <vt:lpstr>Office Theme</vt:lpstr>
      <vt:lpstr>AIChE: Oportunidades y beneficios para estudiantes</vt:lpstr>
      <vt:lpstr>Fernando J. Aguirre, PhD, PE</vt:lpstr>
      <vt:lpstr>Actividad actual en AIChE</vt:lpstr>
      <vt:lpstr>AIChE Fellows Council</vt:lpstr>
      <vt:lpstr>Beneficios de ser miembro de AIChE</vt:lpstr>
      <vt:lpstr>AIChE Student Chapters</vt:lpstr>
      <vt:lpstr>AIChE Student Chapters en Chile</vt:lpstr>
      <vt:lpstr>Características de Student Chapters</vt:lpstr>
      <vt:lpstr>Participación activa en AIChE</vt:lpstr>
      <vt:lpstr>Beneficios para estudiantes</vt:lpstr>
      <vt:lpstr>AIChE Academy</vt:lpstr>
      <vt:lpstr>AIChE Knovel eLibrary</vt:lpstr>
      <vt:lpstr>AIChE Knovel eLibrary</vt:lpstr>
      <vt:lpstr>AIChE Student Handbook App</vt:lpstr>
      <vt:lpstr>AIChE Student Handbook App</vt:lpstr>
      <vt:lpstr>Conclusiones</vt:lpstr>
      <vt:lpstr>Si necesitan ayuda….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Fernando J. Aguirre</dc:creator>
  <cp:lastModifiedBy>Sole</cp:lastModifiedBy>
  <cp:revision>41</cp:revision>
  <dcterms:created xsi:type="dcterms:W3CDTF">2022-05-06T19:46:23Z</dcterms:created>
  <dcterms:modified xsi:type="dcterms:W3CDTF">2022-11-15T13:42:10Z</dcterms:modified>
</cp:coreProperties>
</file>